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1" r:id="rId16"/>
    <p:sldId id="270" r:id="rId17"/>
    <p:sldId id="273" r:id="rId18"/>
    <p:sldId id="272" r:id="rId19"/>
    <p:sldId id="274" r:id="rId20"/>
    <p:sldId id="275" r:id="rId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12.12.2019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12.12.2019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12.12.2019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12.12.2019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12.12.2019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12.12.2019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12.12.2019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12.12.2019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12.12.2019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12.12.2019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12.12.2019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12.12.2019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mailto:odm49@meb.gov.tr"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9515" y="2154989"/>
            <a:ext cx="4004635" cy="2333291"/>
          </a:xfrm>
          <a:prstGeom prst="rect">
            <a:avLst/>
          </a:prstGeom>
        </p:spPr>
      </p:pic>
      <p:sp>
        <p:nvSpPr>
          <p:cNvPr id="6" name="Oval 5"/>
          <p:cNvSpPr/>
          <p:nvPr/>
        </p:nvSpPr>
        <p:spPr>
          <a:xfrm>
            <a:off x="6951045" y="94002"/>
            <a:ext cx="1952656" cy="1944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1045" y="116632"/>
            <a:ext cx="1952656" cy="1944216"/>
          </a:xfrm>
          <a:prstGeom prst="rect">
            <a:avLst/>
          </a:prstGeom>
        </p:spPr>
      </p:pic>
      <p:sp>
        <p:nvSpPr>
          <p:cNvPr id="10" name="Oval 9"/>
          <p:cNvSpPr/>
          <p:nvPr/>
        </p:nvSpPr>
        <p:spPr>
          <a:xfrm>
            <a:off x="331535" y="44624"/>
            <a:ext cx="1900698" cy="19647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951" y="-106736"/>
            <a:ext cx="2261725" cy="2261725"/>
          </a:xfrm>
          <a:prstGeom prst="rect">
            <a:avLst/>
          </a:prstGeom>
        </p:spPr>
      </p:pic>
      <p:sp>
        <p:nvSpPr>
          <p:cNvPr id="11" name="Metin kutusu 10"/>
          <p:cNvSpPr txBox="1"/>
          <p:nvPr/>
        </p:nvSpPr>
        <p:spPr>
          <a:xfrm>
            <a:off x="971600" y="4581128"/>
            <a:ext cx="7488832" cy="830997"/>
          </a:xfrm>
          <a:prstGeom prst="rect">
            <a:avLst/>
          </a:prstGeom>
          <a:noFill/>
        </p:spPr>
        <p:txBody>
          <a:bodyPr wrap="square" rtlCol="0">
            <a:spAutoFit/>
          </a:bodyPr>
          <a:lstStyle/>
          <a:p>
            <a:pPr algn="ctr"/>
            <a:r>
              <a:rPr lang="tr-TR" sz="2400" b="1" dirty="0" smtClean="0">
                <a:latin typeface="Arial Black" panose="020B0A04020102020204" pitchFamily="34" charset="0"/>
              </a:rPr>
              <a:t>MUŞ MİLLİ EĞİTİM MÜDÜRLÜĞÜ </a:t>
            </a:r>
          </a:p>
          <a:p>
            <a:pPr algn="ctr"/>
            <a:r>
              <a:rPr lang="tr-TR" sz="2400" b="1" dirty="0" smtClean="0">
                <a:latin typeface="Arial Black" panose="020B0A04020102020204" pitchFamily="34" charset="0"/>
              </a:rPr>
              <a:t>ÖLÇME VE DEĞERLENDİRME MERKEZİ</a:t>
            </a:r>
            <a:endParaRPr lang="tr-TR" sz="2400" b="1" dirty="0">
              <a:latin typeface="Arial Black" panose="020B0A04020102020204" pitchFamily="34" charset="0"/>
            </a:endParaRPr>
          </a:p>
        </p:txBody>
      </p:sp>
      <p:sp>
        <p:nvSpPr>
          <p:cNvPr id="12" name="Metin kutusu 11"/>
          <p:cNvSpPr txBox="1"/>
          <p:nvPr/>
        </p:nvSpPr>
        <p:spPr>
          <a:xfrm>
            <a:off x="2123728" y="404663"/>
            <a:ext cx="4994813" cy="1200329"/>
          </a:xfrm>
          <a:prstGeom prst="rect">
            <a:avLst/>
          </a:prstGeom>
          <a:noFill/>
        </p:spPr>
        <p:txBody>
          <a:bodyPr wrap="square" rtlCol="0">
            <a:spAutoFit/>
          </a:bodyPr>
          <a:lstStyle/>
          <a:p>
            <a:pPr algn="ctr"/>
            <a:r>
              <a:rPr lang="tr-TR" sz="2400" b="1" dirty="0" smtClean="0">
                <a:latin typeface="Arial Black" panose="020B0A04020102020204" pitchFamily="34" charset="0"/>
              </a:rPr>
              <a:t>T.C. </a:t>
            </a:r>
          </a:p>
          <a:p>
            <a:pPr algn="ctr"/>
            <a:r>
              <a:rPr lang="tr-TR" sz="2400" b="1" dirty="0" smtClean="0">
                <a:latin typeface="Arial Black" panose="020B0A04020102020204" pitchFamily="34" charset="0"/>
              </a:rPr>
              <a:t>MUŞ VALİLİĞİ</a:t>
            </a:r>
          </a:p>
          <a:p>
            <a:pPr algn="ctr"/>
            <a:r>
              <a:rPr lang="tr-TR" sz="2400" b="1" dirty="0" smtClean="0">
                <a:latin typeface="Arial Black" panose="020B0A04020102020204" pitchFamily="34" charset="0"/>
              </a:rPr>
              <a:t>Muş Milli Eğitim Müdürlüğü</a:t>
            </a:r>
            <a:endParaRPr lang="tr-TR" sz="2400" b="1" dirty="0">
              <a:latin typeface="Arial Black" panose="020B0A04020102020204" pitchFamily="34" charset="0"/>
            </a:endParaRPr>
          </a:p>
        </p:txBody>
      </p:sp>
      <p:sp>
        <p:nvSpPr>
          <p:cNvPr id="13" name="Metin kutusu 12"/>
          <p:cNvSpPr txBox="1"/>
          <p:nvPr/>
        </p:nvSpPr>
        <p:spPr>
          <a:xfrm>
            <a:off x="243759" y="5517232"/>
            <a:ext cx="8754750" cy="83099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tr-TR" sz="2400" b="1" dirty="0" smtClean="0">
                <a:latin typeface="Arial Black" panose="020B0A04020102020204" pitchFamily="34" charset="0"/>
              </a:rPr>
              <a:t>2019-2020 EĞİTİM-ÖĞRETİM YILI 1. DÖNEM ORTAK YAZILI SINAVINDA DİKKAT EDİLECEK HUSUSLAR</a:t>
            </a:r>
            <a:endParaRPr lang="tr-TR" sz="2400" b="1" dirty="0">
              <a:latin typeface="Arial Black" panose="020B0A04020102020204" pitchFamily="34" charset="0"/>
            </a:endParaRPr>
          </a:p>
        </p:txBody>
      </p:sp>
    </p:spTree>
    <p:extLst>
      <p:ext uri="{BB962C8B-B14F-4D97-AF65-F5344CB8AC3E}">
        <p14:creationId xmlns:p14="http://schemas.microsoft.com/office/powerpoint/2010/main" val="17875783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fa Bilişim\Desktop\images (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7148" y="1"/>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827584" y="26902"/>
            <a:ext cx="7776864" cy="132343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SINAV GÖREVLİLERİNİN </a:t>
            </a:r>
            <a:r>
              <a:rPr lang="tr-TR" sz="40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DİKKATİNE!</a:t>
            </a:r>
            <a:endParaRPr lang="tr-TR" sz="40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endParaRPr>
          </a:p>
        </p:txBody>
      </p:sp>
      <p:sp>
        <p:nvSpPr>
          <p:cNvPr id="3" name="Dikdörtgen 2"/>
          <p:cNvSpPr/>
          <p:nvPr/>
        </p:nvSpPr>
        <p:spPr>
          <a:xfrm>
            <a:off x="0" y="1628800"/>
            <a:ext cx="8748464" cy="2994666"/>
          </a:xfrm>
          <a:prstGeom prst="rect">
            <a:avLst/>
          </a:prstGeom>
        </p:spPr>
        <p:txBody>
          <a:bodyPr wrap="square">
            <a:spAutoFit/>
          </a:bodyPr>
          <a:lstStyle/>
          <a:p>
            <a:pPr marL="342900" lvl="0" indent="-342900" algn="just">
              <a:lnSpc>
                <a:spcPct val="115000"/>
              </a:lnSpc>
              <a:spcAft>
                <a:spcPts val="0"/>
              </a:spcAft>
              <a:buFont typeface="Symbol"/>
              <a:buChar char=""/>
            </a:pPr>
            <a:r>
              <a:rPr lang="tr-TR" sz="2400" b="1" dirty="0">
                <a:solidFill>
                  <a:schemeClr val="bg1"/>
                </a:solidFill>
                <a:latin typeface="Arial Black" panose="020B0A04020102020204" pitchFamily="34" charset="0"/>
                <a:ea typeface="Times New Roman"/>
                <a:cs typeface="Times New Roman"/>
              </a:rPr>
              <a:t>Sınavda öğrencilerin sadece doğru cevaplarına puan verilecektir. Yanlış cevaplar doğru cevapları etkilemeyecektir</a:t>
            </a:r>
            <a:r>
              <a:rPr lang="tr-TR" sz="2400" b="1" dirty="0" smtClean="0">
                <a:solidFill>
                  <a:schemeClr val="bg1"/>
                </a:solidFill>
                <a:latin typeface="Arial Black" panose="020B0A04020102020204" pitchFamily="34" charset="0"/>
                <a:ea typeface="Times New Roman"/>
                <a:cs typeface="Times New Roman"/>
              </a:rPr>
              <a:t>.</a:t>
            </a:r>
          </a:p>
          <a:p>
            <a:pPr marL="342900" lvl="0" indent="-342900" algn="just">
              <a:lnSpc>
                <a:spcPct val="115000"/>
              </a:lnSpc>
              <a:spcAft>
                <a:spcPts val="0"/>
              </a:spcAft>
              <a:buFont typeface="Symbol"/>
              <a:buChar char=""/>
            </a:pPr>
            <a:endParaRPr lang="tr-TR" sz="2000" b="1" dirty="0">
              <a:solidFill>
                <a:schemeClr val="bg1"/>
              </a:solidFill>
              <a:latin typeface="Arial Black" panose="020B0A04020102020204" pitchFamily="34" charset="0"/>
              <a:ea typeface="Times New Roman"/>
              <a:cs typeface="Times New Roman"/>
            </a:endParaRPr>
          </a:p>
          <a:p>
            <a:pPr marL="342900" lvl="0" indent="-342900" algn="just">
              <a:lnSpc>
                <a:spcPct val="115000"/>
              </a:lnSpc>
              <a:spcAft>
                <a:spcPts val="0"/>
              </a:spcAft>
              <a:buFont typeface="Symbol"/>
              <a:buChar char=""/>
            </a:pPr>
            <a:r>
              <a:rPr lang="tr-TR" sz="2400" b="1" dirty="0">
                <a:solidFill>
                  <a:schemeClr val="bg1"/>
                </a:solidFill>
                <a:latin typeface="Arial Black" panose="020B0A04020102020204" pitchFamily="34" charset="0"/>
                <a:ea typeface="Times New Roman"/>
                <a:cs typeface="Times New Roman"/>
              </a:rPr>
              <a:t>Her bir sınav 100 puan üzerinden değerlendirilecektir. Her soru 5 puan değerindedir</a:t>
            </a:r>
            <a:endParaRPr lang="tr-TR" sz="2000" b="1" dirty="0">
              <a:solidFill>
                <a:schemeClr val="bg1"/>
              </a:solidFill>
              <a:latin typeface="Arial Black" panose="020B0A04020102020204" pitchFamily="34" charset="0"/>
              <a:ea typeface="Times New Roman"/>
              <a:cs typeface="Times New Roman"/>
            </a:endParaRPr>
          </a:p>
        </p:txBody>
      </p:sp>
      <p:pic>
        <p:nvPicPr>
          <p:cNvPr id="5122" name="Picture 2" descr="teachan png ile ilgili görsel sonucu&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4571" y="4760745"/>
            <a:ext cx="5040560" cy="2087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6663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fa Bilişim\Desktop\images (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7148" y="1"/>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07504" y="333867"/>
            <a:ext cx="8856984" cy="5570756"/>
          </a:xfrm>
          <a:prstGeom prst="rect">
            <a:avLst/>
          </a:prstGeom>
        </p:spPr>
        <p:txBody>
          <a:bodyPr wrap="square">
            <a:spAutoFit/>
          </a:bodyPr>
          <a:lstStyle/>
          <a:p>
            <a:r>
              <a:rPr lang="tr-TR" sz="2800" b="1" i="1" dirty="0">
                <a:solidFill>
                  <a:schemeClr val="bg1"/>
                </a:solidFill>
                <a:latin typeface="Arial Black" panose="020B0A04020102020204" pitchFamily="34" charset="0"/>
              </a:rPr>
              <a:t>Sayın </a:t>
            </a:r>
            <a:r>
              <a:rPr lang="tr-TR" sz="2800" b="1" i="1" dirty="0" smtClean="0">
                <a:solidFill>
                  <a:schemeClr val="bg1"/>
                </a:solidFill>
                <a:latin typeface="Arial Black" panose="020B0A04020102020204" pitchFamily="34" charset="0"/>
              </a:rPr>
              <a:t>Görevli;</a:t>
            </a:r>
          </a:p>
          <a:p>
            <a:endParaRPr lang="tr-TR" sz="2800" b="1" i="1" dirty="0">
              <a:solidFill>
                <a:schemeClr val="bg1"/>
              </a:solidFill>
              <a:latin typeface="Arial Black" panose="020B0A04020102020204" pitchFamily="34" charset="0"/>
            </a:endParaRPr>
          </a:p>
          <a:p>
            <a:r>
              <a:rPr lang="tr-TR" sz="2800" i="1" dirty="0" smtClean="0">
                <a:solidFill>
                  <a:schemeClr val="bg1"/>
                </a:solidFill>
                <a:latin typeface="Arial Black" panose="020B0A04020102020204" pitchFamily="34" charset="0"/>
              </a:rPr>
              <a:t>	Sınavın </a:t>
            </a:r>
            <a:r>
              <a:rPr lang="tr-TR" sz="2800" i="1" dirty="0">
                <a:solidFill>
                  <a:schemeClr val="bg1"/>
                </a:solidFill>
                <a:latin typeface="Arial Black" panose="020B0A04020102020204" pitchFamily="34" charset="0"/>
              </a:rPr>
              <a:t>sağlıklı yürütülmesi konusunda en büyük yardımcımız sizsiniz. Görevli olduğunuz salonda sınavın Bakanlığımız Merkezî Sistem Sınav Yönergesi hükümlerine uygun olarak uygulanmasında ve sınav evrakından siz sorumlusunuz. İdari ve hukuki olarak Müdürlüğümüz tarafından muhatap siz kabul edileceksiniz.</a:t>
            </a:r>
            <a:endParaRPr lang="tr-TR" sz="2800" dirty="0">
              <a:solidFill>
                <a:schemeClr val="bg1"/>
              </a:solidFill>
              <a:latin typeface="Arial Black" panose="020B0A04020102020204" pitchFamily="34" charset="0"/>
            </a:endParaRPr>
          </a:p>
          <a:p>
            <a:pPr algn="ctr"/>
            <a:r>
              <a:rPr lang="tr-TR" sz="2800" i="1" dirty="0">
                <a:solidFill>
                  <a:schemeClr val="bg1"/>
                </a:solidFill>
                <a:latin typeface="Arial Black" panose="020B0A04020102020204" pitchFamily="34" charset="0"/>
              </a:rPr>
              <a:t>                    Görevinizde başarılar dileriz. </a:t>
            </a:r>
            <a:r>
              <a:rPr lang="tr-TR" sz="4800" i="1" dirty="0">
                <a:solidFill>
                  <a:schemeClr val="bg1"/>
                </a:solidFill>
                <a:latin typeface="Arial Black" panose="020B0A04020102020204" pitchFamily="34" charset="0"/>
              </a:rPr>
              <a:t>TEŞEKKÜR EDERİZ…</a:t>
            </a:r>
            <a:endParaRPr lang="tr-TR" sz="4800" dirty="0">
              <a:solidFill>
                <a:schemeClr val="bg1"/>
              </a:solidFill>
              <a:latin typeface="Arial Black" panose="020B0A04020102020204" pitchFamily="34" charset="0"/>
            </a:endParaRPr>
          </a:p>
        </p:txBody>
      </p:sp>
      <p:sp>
        <p:nvSpPr>
          <p:cNvPr id="4" name="Oval 3"/>
          <p:cNvSpPr/>
          <p:nvPr/>
        </p:nvSpPr>
        <p:spPr>
          <a:xfrm>
            <a:off x="4047832" y="5733256"/>
            <a:ext cx="976328" cy="97210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7832" y="5733256"/>
            <a:ext cx="976328" cy="972108"/>
          </a:xfrm>
          <a:prstGeom prst="rect">
            <a:avLst/>
          </a:prstGeom>
        </p:spPr>
      </p:pic>
    </p:spTree>
    <p:extLst>
      <p:ext uri="{BB962C8B-B14F-4D97-AF65-F5344CB8AC3E}">
        <p14:creationId xmlns:p14="http://schemas.microsoft.com/office/powerpoint/2010/main" val="4043021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fa Bilişim\Desktop\images (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7148" y="1"/>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1" y="1"/>
            <a:ext cx="9126851" cy="7201972"/>
          </a:xfrm>
          <a:prstGeom prst="rect">
            <a:avLst/>
          </a:prstGeom>
        </p:spPr>
        <p:txBody>
          <a:bodyPr wrap="square">
            <a:spAutoFit/>
          </a:bodyPr>
          <a:lstStyle/>
          <a:p>
            <a:pPr algn="ctr"/>
            <a:r>
              <a:rPr lang="tr-TR" sz="3200" b="1" dirty="0">
                <a:solidFill>
                  <a:schemeClr val="bg1"/>
                </a:solidFill>
                <a:latin typeface="Arial Black" panose="020B0A04020102020204" pitchFamily="34" charset="0"/>
              </a:rPr>
              <a:t>ORTAK YAZILI SINAVIN UYGULANMASI İLE İLGİLİ </a:t>
            </a:r>
            <a:r>
              <a:rPr lang="tr-TR" sz="3200" b="1" dirty="0" smtClean="0">
                <a:solidFill>
                  <a:schemeClr val="bg1"/>
                </a:solidFill>
                <a:latin typeface="Arial Black" panose="020B0A04020102020204" pitchFamily="34" charset="0"/>
              </a:rPr>
              <a:t>ESASLAR</a:t>
            </a:r>
          </a:p>
          <a:p>
            <a:pPr algn="ctr"/>
            <a:endParaRPr lang="tr-TR" sz="2400" dirty="0">
              <a:solidFill>
                <a:schemeClr val="bg1"/>
              </a:solidFill>
              <a:latin typeface="Arial Black" panose="020B0A04020102020204" pitchFamily="34" charset="0"/>
            </a:endParaRPr>
          </a:p>
          <a:p>
            <a:pPr marL="457200" indent="-457200">
              <a:buAutoNum type="arabicPeriod"/>
            </a:pPr>
            <a:r>
              <a:rPr lang="tr-TR" sz="2200" dirty="0" smtClean="0">
                <a:solidFill>
                  <a:schemeClr val="bg1"/>
                </a:solidFill>
                <a:latin typeface="Arial Black" panose="020B0A04020102020204" pitchFamily="34" charset="0"/>
              </a:rPr>
              <a:t>Okulların </a:t>
            </a:r>
            <a:r>
              <a:rPr lang="tr-TR" sz="2200" b="1" u="sng" dirty="0">
                <a:solidFill>
                  <a:schemeClr val="bg1"/>
                </a:solidFill>
                <a:latin typeface="Arial Black" panose="020B0A04020102020204" pitchFamily="34" charset="0"/>
              </a:rPr>
              <a:t>müdür veya müdür yardımcısı</a:t>
            </a:r>
            <a:r>
              <a:rPr lang="tr-TR" sz="2200" dirty="0">
                <a:solidFill>
                  <a:schemeClr val="bg1"/>
                </a:solidFill>
                <a:latin typeface="Arial Black" panose="020B0A04020102020204" pitchFamily="34" charset="0"/>
              </a:rPr>
              <a:t> 23.12.2019 tarihinde mesai saatleri içinde soru kitapçıkları ile optik cevap formlarını bağlı olunan İlçe Milli Eğitim Müdürlüğü Sınav Hizmetleri Şubesinden tutanak karşılığında teslim alacaklardır. Merkez ilçede ise Ölçme Değerlendirme Merkezinden teslim alınacaktır</a:t>
            </a:r>
            <a:r>
              <a:rPr lang="tr-TR" sz="2200" dirty="0" smtClean="0">
                <a:solidFill>
                  <a:schemeClr val="bg1"/>
                </a:solidFill>
                <a:latin typeface="Arial Black" panose="020B0A04020102020204" pitchFamily="34" charset="0"/>
              </a:rPr>
              <a:t>.</a:t>
            </a:r>
          </a:p>
          <a:p>
            <a:pPr marL="457200" indent="-457200">
              <a:buAutoNum type="arabicPeriod"/>
            </a:pPr>
            <a:endParaRPr lang="tr-TR" sz="2200" dirty="0">
              <a:solidFill>
                <a:schemeClr val="bg1"/>
              </a:solidFill>
              <a:latin typeface="Arial Black" panose="020B0A04020102020204" pitchFamily="34" charset="0"/>
            </a:endParaRPr>
          </a:p>
          <a:p>
            <a:r>
              <a:rPr lang="tr-TR" sz="2200" b="1" dirty="0">
                <a:solidFill>
                  <a:schemeClr val="bg1"/>
                </a:solidFill>
                <a:latin typeface="Arial Black" panose="020B0A04020102020204" pitchFamily="34" charset="0"/>
              </a:rPr>
              <a:t>2</a:t>
            </a:r>
            <a:r>
              <a:rPr lang="tr-TR" sz="2200" b="1">
                <a:solidFill>
                  <a:schemeClr val="bg1"/>
                </a:solidFill>
                <a:latin typeface="Arial Black" panose="020B0A04020102020204" pitchFamily="34" charset="0"/>
              </a:rPr>
              <a:t>.</a:t>
            </a:r>
            <a:r>
              <a:rPr lang="tr-TR" sz="2200">
                <a:solidFill>
                  <a:schemeClr val="bg1"/>
                </a:solidFill>
                <a:latin typeface="Arial Black" panose="020B0A04020102020204" pitchFamily="34" charset="0"/>
              </a:rPr>
              <a:t> </a:t>
            </a:r>
            <a:r>
              <a:rPr lang="tr-TR" sz="2200" smtClean="0">
                <a:solidFill>
                  <a:schemeClr val="bg1"/>
                </a:solidFill>
                <a:latin typeface="Arial Black" panose="020B0A04020102020204" pitchFamily="34" charset="0"/>
              </a:rPr>
              <a:t>Sınav </a:t>
            </a:r>
            <a:r>
              <a:rPr lang="tr-TR" sz="2200" dirty="0">
                <a:solidFill>
                  <a:schemeClr val="bg1"/>
                </a:solidFill>
                <a:latin typeface="Arial Black" panose="020B0A04020102020204" pitchFamily="34" charset="0"/>
              </a:rPr>
              <a:t>evraklarının teslim alınmasından ve geri </a:t>
            </a:r>
            <a:r>
              <a:rPr lang="tr-TR" sz="2200" dirty="0" smtClean="0">
                <a:solidFill>
                  <a:schemeClr val="bg1"/>
                </a:solidFill>
                <a:latin typeface="Arial Black" panose="020B0A04020102020204" pitchFamily="34" charset="0"/>
              </a:rPr>
              <a:t>                                                                                                                                   gönderilecek </a:t>
            </a:r>
            <a:r>
              <a:rPr lang="tr-TR" sz="2200" dirty="0">
                <a:solidFill>
                  <a:schemeClr val="bg1"/>
                </a:solidFill>
                <a:latin typeface="Arial Black" panose="020B0A04020102020204" pitchFamily="34" charset="0"/>
              </a:rPr>
              <a:t>evrakların tekrar ilçeye teslim </a:t>
            </a:r>
            <a:r>
              <a:rPr lang="tr-TR" sz="2200" dirty="0" smtClean="0">
                <a:solidFill>
                  <a:schemeClr val="bg1"/>
                </a:solidFill>
                <a:latin typeface="Arial Black" panose="020B0A04020102020204" pitchFamily="34" charset="0"/>
              </a:rPr>
              <a:t>edilene </a:t>
            </a:r>
            <a:r>
              <a:rPr lang="tr-TR" sz="2200" dirty="0">
                <a:solidFill>
                  <a:schemeClr val="bg1"/>
                </a:solidFill>
                <a:latin typeface="Arial Black" panose="020B0A04020102020204" pitchFamily="34" charset="0"/>
              </a:rPr>
              <a:t>kadar güvenliği okul idarecilerine aittir</a:t>
            </a:r>
            <a:r>
              <a:rPr lang="tr-TR" sz="2200" dirty="0" smtClean="0">
                <a:solidFill>
                  <a:schemeClr val="bg1"/>
                </a:solidFill>
                <a:latin typeface="Arial Black" panose="020B0A04020102020204" pitchFamily="34" charset="0"/>
              </a:rPr>
              <a:t>.</a:t>
            </a:r>
          </a:p>
          <a:p>
            <a:endParaRPr lang="tr-TR" sz="2200" dirty="0" smtClean="0">
              <a:solidFill>
                <a:schemeClr val="bg1"/>
              </a:solidFill>
              <a:latin typeface="Arial Black" panose="020B0A04020102020204" pitchFamily="34" charset="0"/>
            </a:endParaRPr>
          </a:p>
          <a:p>
            <a:r>
              <a:rPr lang="tr-TR" sz="2400" dirty="0" smtClean="0">
                <a:solidFill>
                  <a:schemeClr val="bg1"/>
                </a:solidFill>
                <a:latin typeface="Arial Black" panose="020B0A04020102020204" pitchFamily="34" charset="0"/>
              </a:rPr>
              <a:t>3.</a:t>
            </a:r>
            <a:r>
              <a:rPr lang="tr-TR" dirty="0"/>
              <a:t> </a:t>
            </a:r>
            <a:r>
              <a:rPr lang="tr-TR" dirty="0" smtClean="0"/>
              <a:t> </a:t>
            </a:r>
            <a:r>
              <a:rPr lang="tr-TR" sz="2200" dirty="0" smtClean="0">
                <a:solidFill>
                  <a:schemeClr val="bg1"/>
                </a:solidFill>
                <a:latin typeface="Arial Black" panose="020B0A04020102020204" pitchFamily="34" charset="0"/>
              </a:rPr>
              <a:t>İl </a:t>
            </a:r>
            <a:r>
              <a:rPr lang="tr-TR" sz="2200" dirty="0">
                <a:solidFill>
                  <a:schemeClr val="bg1"/>
                </a:solidFill>
                <a:latin typeface="Arial Black" panose="020B0A04020102020204" pitchFamily="34" charset="0"/>
              </a:rPr>
              <a:t>ortak yazılı sınavı optik cevap formları öğrenciler tarafından doldurulduktan sonra gözetmen öğretmenler tarafından </a:t>
            </a:r>
            <a:r>
              <a:rPr lang="tr-TR" sz="2200" b="1" u="sng" dirty="0">
                <a:solidFill>
                  <a:schemeClr val="bg1"/>
                </a:solidFill>
                <a:latin typeface="Arial Black" panose="020B0A04020102020204" pitchFamily="34" charset="0"/>
              </a:rPr>
              <a:t>kitapçık türü</a:t>
            </a:r>
            <a:r>
              <a:rPr lang="tr-TR" sz="2200" dirty="0">
                <a:solidFill>
                  <a:schemeClr val="bg1"/>
                </a:solidFill>
                <a:latin typeface="Arial Black" panose="020B0A04020102020204" pitchFamily="34" charset="0"/>
              </a:rPr>
              <a:t> kontrol edilip, eksiksiz olarak toplanacak ve geri dönüş poşetine/zarfa konulup kapatıldıktan sonra okul idaresine teslim edilecektir.</a:t>
            </a:r>
            <a:endParaRPr lang="tr-TR" sz="2200" dirty="0">
              <a:solidFill>
                <a:schemeClr val="bg1"/>
              </a:solidFill>
              <a:latin typeface="Arial Black" panose="020B0A04020102020204" pitchFamily="34" charset="0"/>
            </a:endParaRPr>
          </a:p>
          <a:p>
            <a:endParaRPr lang="tr-TR" sz="2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962926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fa Bilişim\Desktop\images (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119" y="-99392"/>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52126" y="2204864"/>
            <a:ext cx="9144000" cy="4284763"/>
          </a:xfrm>
          <a:prstGeom prst="rect">
            <a:avLst/>
          </a:prstGeom>
        </p:spPr>
        <p:txBody>
          <a:bodyPr wrap="square">
            <a:spAutoFit/>
          </a:bodyPr>
          <a:lstStyle/>
          <a:p>
            <a:pPr>
              <a:lnSpc>
                <a:spcPct val="115000"/>
              </a:lnSpc>
              <a:spcAft>
                <a:spcPts val="1000"/>
              </a:spcAft>
            </a:pPr>
            <a:r>
              <a:rPr lang="tr-TR" sz="2400" b="1" dirty="0">
                <a:solidFill>
                  <a:schemeClr val="bg1"/>
                </a:solidFill>
                <a:latin typeface="Arial Black" panose="020B0A04020102020204" pitchFamily="34" charset="0"/>
              </a:rPr>
              <a:t>4. </a:t>
            </a:r>
            <a:r>
              <a:rPr lang="tr-TR" sz="2200" u="sng" dirty="0">
                <a:solidFill>
                  <a:schemeClr val="bg1"/>
                </a:solidFill>
                <a:latin typeface="Arial Black" panose="020B0A04020102020204" pitchFamily="34" charset="0"/>
                <a:ea typeface="Times New Roman" panose="02020603050405020304" pitchFamily="18" charset="0"/>
                <a:cs typeface="Times New Roman" panose="02020603050405020304" pitchFamily="18" charset="0"/>
              </a:rPr>
              <a:t>Ortaokul</a:t>
            </a:r>
            <a:r>
              <a:rPr lang="tr-TR" sz="2200" dirty="0">
                <a:solidFill>
                  <a:schemeClr val="bg1"/>
                </a:solidFill>
                <a:latin typeface="Arial Black" panose="020B0A04020102020204" pitchFamily="34" charset="0"/>
                <a:ea typeface="Times New Roman" panose="02020603050405020304" pitchFamily="18" charset="0"/>
                <a:cs typeface="Times New Roman" panose="02020603050405020304" pitchFamily="18" charset="0"/>
              </a:rPr>
              <a:t> idaresi, öğretmen tarafından teslim edilen cevap formlarını en geç </a:t>
            </a:r>
            <a:r>
              <a:rPr lang="tr-TR" sz="2200" u="sng" dirty="0">
                <a:solidFill>
                  <a:schemeClr val="bg1"/>
                </a:solidFill>
                <a:latin typeface="Arial Black" panose="020B0A04020102020204" pitchFamily="34" charset="0"/>
                <a:ea typeface="Times New Roman" panose="02020603050405020304" pitchFamily="18" charset="0"/>
                <a:cs typeface="Times New Roman" panose="02020603050405020304" pitchFamily="18" charset="0"/>
              </a:rPr>
              <a:t>25.12.2019</a:t>
            </a:r>
            <a:r>
              <a:rPr lang="tr-TR" sz="2200" dirty="0">
                <a:solidFill>
                  <a:schemeClr val="bg1"/>
                </a:solidFill>
                <a:latin typeface="Arial Black" panose="020B0A04020102020204" pitchFamily="34" charset="0"/>
                <a:ea typeface="Times New Roman" panose="02020603050405020304" pitchFamily="18" charset="0"/>
                <a:cs typeface="Times New Roman" panose="02020603050405020304" pitchFamily="18" charset="0"/>
              </a:rPr>
              <a:t> saat 17.00’e kadar; Liseler ise </a:t>
            </a:r>
            <a:r>
              <a:rPr lang="tr-TR" sz="2200" u="sng" dirty="0">
                <a:solidFill>
                  <a:schemeClr val="bg1"/>
                </a:solidFill>
                <a:latin typeface="Arial Black" panose="020B0A04020102020204" pitchFamily="34" charset="0"/>
                <a:ea typeface="Times New Roman" panose="02020603050405020304" pitchFamily="18" charset="0"/>
                <a:cs typeface="Times New Roman" panose="02020603050405020304" pitchFamily="18" charset="0"/>
              </a:rPr>
              <a:t>24.12.2019</a:t>
            </a:r>
            <a:r>
              <a:rPr lang="tr-TR" sz="2200" dirty="0">
                <a:solidFill>
                  <a:schemeClr val="bg1"/>
                </a:solidFill>
                <a:latin typeface="Arial Black" panose="020B0A04020102020204" pitchFamily="34" charset="0"/>
                <a:ea typeface="Times New Roman" panose="02020603050405020304" pitchFamily="18" charset="0"/>
                <a:cs typeface="Times New Roman" panose="02020603050405020304" pitchFamily="18" charset="0"/>
              </a:rPr>
              <a:t> saat 17.00’e kadar bağlı olunan İlçe Milli Eğitim Müdürlüğü Sınav Hizmetleri Şubesine, Merkez ilçede ise İl Milli Eğitim Müdürlüğü Ölçme Değerlendirme Merkezine imza karşılığı teslim edecektir. </a:t>
            </a:r>
          </a:p>
          <a:p>
            <a:endParaRPr lang="tr-TR" sz="2200" dirty="0">
              <a:solidFill>
                <a:schemeClr val="bg1"/>
              </a:solidFill>
              <a:latin typeface="Arial Black" panose="020B0A04020102020204" pitchFamily="34" charset="0"/>
            </a:endParaRPr>
          </a:p>
          <a:p>
            <a:r>
              <a:rPr lang="tr-TR" sz="2200" b="1" dirty="0">
                <a:solidFill>
                  <a:schemeClr val="bg1"/>
                </a:solidFill>
                <a:latin typeface="Arial Black" panose="020B0A04020102020204" pitchFamily="34" charset="0"/>
              </a:rPr>
              <a:t>5. </a:t>
            </a:r>
            <a:r>
              <a:rPr lang="tr-TR" sz="2200" dirty="0">
                <a:solidFill>
                  <a:schemeClr val="bg1"/>
                </a:solidFill>
                <a:latin typeface="Arial Black" panose="020B0A04020102020204" pitchFamily="34" charset="0"/>
              </a:rPr>
              <a:t>Sınavın güvenliği, sınav evraklarının eksiksiz teslim alınıp yine eksiksiz teslim edilmesi hususlarının ve zamanında alınmayan, zamanında teslim edilmeyen sınav evraklarının sorumluluğu </a:t>
            </a:r>
            <a:r>
              <a:rPr lang="tr-TR" sz="2200" b="1" dirty="0">
                <a:solidFill>
                  <a:schemeClr val="bg1"/>
                </a:solidFill>
                <a:latin typeface="Arial Black" panose="020B0A04020102020204" pitchFamily="34" charset="0"/>
              </a:rPr>
              <a:t>okul idarecilerine </a:t>
            </a:r>
            <a:r>
              <a:rPr lang="tr-TR" sz="2200" dirty="0">
                <a:solidFill>
                  <a:schemeClr val="bg1"/>
                </a:solidFill>
                <a:latin typeface="Arial Black" panose="020B0A04020102020204" pitchFamily="34" charset="0"/>
              </a:rPr>
              <a:t>aittir.</a:t>
            </a:r>
          </a:p>
        </p:txBody>
      </p:sp>
      <p:pic>
        <p:nvPicPr>
          <p:cNvPr id="12290" name="Picture 2" descr="EXAM STUDENTS png ile ilgili görsel sonucu&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0"/>
            <a:ext cx="7128792" cy="2000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3981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fa Bilişim\Desktop\images (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7148" y="1"/>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79512" y="836712"/>
            <a:ext cx="8640960" cy="5262979"/>
          </a:xfrm>
          <a:prstGeom prst="rect">
            <a:avLst/>
          </a:prstGeom>
        </p:spPr>
        <p:txBody>
          <a:bodyPr wrap="square">
            <a:spAutoFit/>
          </a:bodyPr>
          <a:lstStyle/>
          <a:p>
            <a:r>
              <a:rPr lang="tr-TR" sz="2800" b="1" dirty="0">
                <a:solidFill>
                  <a:schemeClr val="bg1"/>
                </a:solidFill>
                <a:latin typeface="Arial Black" panose="020B0A04020102020204" pitchFamily="34" charset="0"/>
              </a:rPr>
              <a:t>6. </a:t>
            </a:r>
            <a:r>
              <a:rPr lang="tr-TR" sz="2800" dirty="0">
                <a:solidFill>
                  <a:schemeClr val="bg1"/>
                </a:solidFill>
                <a:latin typeface="Arial Black" panose="020B0A04020102020204" pitchFamily="34" charset="0"/>
              </a:rPr>
              <a:t>Sınava giren öğrencilerin sınav soru kitapçıkları okul idaresine teslim edilecektir. Okul idaresi soru kitapçıklarını </a:t>
            </a:r>
            <a:r>
              <a:rPr lang="tr-TR" sz="2800" u="sng" dirty="0">
                <a:solidFill>
                  <a:schemeClr val="bg1"/>
                </a:solidFill>
                <a:latin typeface="Arial Black" panose="020B0A04020102020204" pitchFamily="34" charset="0"/>
              </a:rPr>
              <a:t>yazılı evrakı</a:t>
            </a:r>
            <a:r>
              <a:rPr lang="tr-TR" sz="2800" dirty="0">
                <a:solidFill>
                  <a:schemeClr val="bg1"/>
                </a:solidFill>
                <a:latin typeface="Arial Black" panose="020B0A04020102020204" pitchFamily="34" charset="0"/>
              </a:rPr>
              <a:t> olarak arşivleyecektir</a:t>
            </a:r>
            <a:r>
              <a:rPr lang="tr-TR" sz="2800" dirty="0" smtClean="0">
                <a:solidFill>
                  <a:schemeClr val="bg1"/>
                </a:solidFill>
                <a:latin typeface="Arial Black" panose="020B0A04020102020204" pitchFamily="34" charset="0"/>
              </a:rPr>
              <a:t>.</a:t>
            </a:r>
          </a:p>
          <a:p>
            <a:endParaRPr lang="tr-TR" sz="2800" dirty="0">
              <a:solidFill>
                <a:schemeClr val="bg1"/>
              </a:solidFill>
              <a:latin typeface="Arial Black" panose="020B0A04020102020204" pitchFamily="34" charset="0"/>
            </a:endParaRPr>
          </a:p>
          <a:p>
            <a:r>
              <a:rPr lang="tr-TR" sz="2800" b="1" dirty="0">
                <a:solidFill>
                  <a:schemeClr val="bg1"/>
                </a:solidFill>
                <a:latin typeface="Arial Black" panose="020B0A04020102020204" pitchFamily="34" charset="0"/>
              </a:rPr>
              <a:t>7. </a:t>
            </a:r>
            <a:r>
              <a:rPr lang="tr-TR" sz="2800" dirty="0">
                <a:solidFill>
                  <a:schemeClr val="bg1"/>
                </a:solidFill>
                <a:latin typeface="Arial Black" panose="020B0A04020102020204" pitchFamily="34" charset="0"/>
              </a:rPr>
              <a:t>Sınavın cevap anahtarı </a:t>
            </a:r>
            <a:r>
              <a:rPr lang="tr-TR" sz="2800" b="1" dirty="0">
                <a:solidFill>
                  <a:schemeClr val="bg1"/>
                </a:solidFill>
                <a:latin typeface="Arial Black" panose="020B0A04020102020204" pitchFamily="34" charset="0"/>
              </a:rPr>
              <a:t>27.12.2019 Cuma günü saat 10:00’dan </a:t>
            </a:r>
            <a:r>
              <a:rPr lang="tr-TR" sz="2800" dirty="0">
                <a:solidFill>
                  <a:schemeClr val="bg1"/>
                </a:solidFill>
                <a:latin typeface="Arial Black" panose="020B0A04020102020204" pitchFamily="34" charset="0"/>
              </a:rPr>
              <a:t>sonra </a:t>
            </a:r>
            <a:r>
              <a:rPr lang="tr-TR" sz="2800" b="1" u="sng" dirty="0">
                <a:solidFill>
                  <a:schemeClr val="bg1"/>
                </a:solidFill>
                <a:latin typeface="Arial Black" panose="020B0A04020102020204" pitchFamily="34" charset="0"/>
              </a:rPr>
              <a:t>http://</a:t>
            </a:r>
            <a:r>
              <a:rPr lang="tr-TR" sz="2800" b="1" u="sng" dirty="0" smtClean="0">
                <a:solidFill>
                  <a:schemeClr val="bg1"/>
                </a:solidFill>
                <a:latin typeface="Arial Black" panose="020B0A04020102020204" pitchFamily="34" charset="0"/>
              </a:rPr>
              <a:t>musodm.meb.gov.tr </a:t>
            </a:r>
            <a:r>
              <a:rPr lang="tr-TR" sz="2800" dirty="0" smtClean="0">
                <a:solidFill>
                  <a:schemeClr val="bg1"/>
                </a:solidFill>
                <a:latin typeface="Arial Black" panose="020B0A04020102020204" pitchFamily="34" charset="0"/>
              </a:rPr>
              <a:t>adresinde </a:t>
            </a:r>
            <a:r>
              <a:rPr lang="tr-TR" sz="2800" dirty="0">
                <a:solidFill>
                  <a:schemeClr val="bg1"/>
                </a:solidFill>
                <a:latin typeface="Arial Black" panose="020B0A04020102020204" pitchFamily="34" charset="0"/>
              </a:rPr>
              <a:t>yayınlanacaktır</a:t>
            </a:r>
            <a:r>
              <a:rPr lang="tr-TR" sz="2800" dirty="0" smtClean="0">
                <a:solidFill>
                  <a:schemeClr val="bg1"/>
                </a:solidFill>
                <a:latin typeface="Arial Black" panose="020B0A04020102020204" pitchFamily="34" charset="0"/>
              </a:rPr>
              <a:t>.</a:t>
            </a:r>
          </a:p>
          <a:p>
            <a:endParaRPr lang="tr-TR" sz="2800" dirty="0">
              <a:solidFill>
                <a:schemeClr val="bg1"/>
              </a:solidFill>
              <a:latin typeface="Arial Black" panose="020B0A04020102020204" pitchFamily="34" charset="0"/>
            </a:endParaRPr>
          </a:p>
          <a:p>
            <a:r>
              <a:rPr lang="tr-TR" sz="2800" dirty="0">
                <a:solidFill>
                  <a:schemeClr val="bg1"/>
                </a:solidFill>
                <a:latin typeface="Arial Black" panose="020B0A04020102020204" pitchFamily="34" charset="0"/>
              </a:rPr>
              <a:t>8. Sınavlar tüm ilde aynı gün ve aynı saatte başlatılacak ve verilen sürede bitirilecektir</a:t>
            </a:r>
            <a:r>
              <a:rPr lang="tr-TR" dirty="0"/>
              <a:t>.</a:t>
            </a:r>
          </a:p>
        </p:txBody>
      </p:sp>
    </p:spTree>
    <p:extLst>
      <p:ext uri="{BB962C8B-B14F-4D97-AF65-F5344CB8AC3E}">
        <p14:creationId xmlns:p14="http://schemas.microsoft.com/office/powerpoint/2010/main" val="38103969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fa Bilişim\Desktop\images (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7148" y="1"/>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8721" y="188640"/>
            <a:ext cx="9233800" cy="5509200"/>
          </a:xfrm>
          <a:prstGeom prst="rect">
            <a:avLst/>
          </a:prstGeom>
        </p:spPr>
        <p:txBody>
          <a:bodyPr wrap="square">
            <a:spAutoFit/>
          </a:bodyPr>
          <a:lstStyle/>
          <a:p>
            <a:r>
              <a:rPr lang="tr-TR" sz="3200" b="1" dirty="0">
                <a:solidFill>
                  <a:schemeClr val="bg1"/>
                </a:solidFill>
              </a:rPr>
              <a:t>8. Sınavlar tüm ilde aynı gün ve aynı saatte başlatılacak ve verilen sürede bitirilecektir</a:t>
            </a:r>
            <a:r>
              <a:rPr lang="tr-TR" sz="3200" b="1" dirty="0" smtClean="0">
                <a:solidFill>
                  <a:schemeClr val="bg1"/>
                </a:solidFill>
              </a:rPr>
              <a:t>.</a:t>
            </a:r>
          </a:p>
          <a:p>
            <a:endParaRPr lang="tr-TR" sz="3200" b="1" dirty="0">
              <a:solidFill>
                <a:schemeClr val="bg1"/>
              </a:solidFill>
            </a:endParaRPr>
          </a:p>
          <a:p>
            <a:r>
              <a:rPr lang="tr-TR" sz="3200" b="1" dirty="0">
                <a:solidFill>
                  <a:schemeClr val="bg1"/>
                </a:solidFill>
              </a:rPr>
              <a:t>9. Belirtilen zaman dilimlerinin dışında kalan sürelerde öğretmenlerimiz ders programlarını aksatmadan derslerine devam edeceklerdir</a:t>
            </a:r>
            <a:r>
              <a:rPr lang="tr-TR" sz="3200" b="1" dirty="0" smtClean="0">
                <a:solidFill>
                  <a:schemeClr val="bg1"/>
                </a:solidFill>
              </a:rPr>
              <a:t>.</a:t>
            </a:r>
          </a:p>
          <a:p>
            <a:endParaRPr lang="tr-TR" sz="3200" b="1" dirty="0">
              <a:solidFill>
                <a:schemeClr val="bg1"/>
              </a:solidFill>
            </a:endParaRPr>
          </a:p>
          <a:p>
            <a:r>
              <a:rPr lang="tr-TR" sz="3200" b="1" dirty="0">
                <a:solidFill>
                  <a:schemeClr val="bg1"/>
                </a:solidFill>
              </a:rPr>
              <a:t>10. Sınavın uygulama saatlerinde hangi öğretmenin dersi varsa o öğretmen gözetmen olarak görevlendirilecektir. Öğretmenlerin yerlerinin değiştirilmesi okul idaresinin inisiyatifindedir.</a:t>
            </a:r>
          </a:p>
        </p:txBody>
      </p:sp>
      <p:sp>
        <p:nvSpPr>
          <p:cNvPr id="4" name="Oval 3"/>
          <p:cNvSpPr/>
          <p:nvPr/>
        </p:nvSpPr>
        <p:spPr>
          <a:xfrm>
            <a:off x="3776689" y="5676938"/>
            <a:ext cx="1160160" cy="11601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6689" y="5676939"/>
            <a:ext cx="1160160" cy="1160160"/>
          </a:xfrm>
          <a:prstGeom prst="rect">
            <a:avLst/>
          </a:prstGeom>
        </p:spPr>
      </p:pic>
    </p:spTree>
    <p:extLst>
      <p:ext uri="{BB962C8B-B14F-4D97-AF65-F5344CB8AC3E}">
        <p14:creationId xmlns:p14="http://schemas.microsoft.com/office/powerpoint/2010/main" val="12120721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fa Bilişim\Desktop\images (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7148" y="1"/>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79512" y="404664"/>
            <a:ext cx="8640960" cy="3046988"/>
          </a:xfrm>
          <a:prstGeom prst="rect">
            <a:avLst/>
          </a:prstGeom>
        </p:spPr>
        <p:txBody>
          <a:bodyPr wrap="square">
            <a:spAutoFit/>
          </a:bodyPr>
          <a:lstStyle/>
          <a:p>
            <a:r>
              <a:rPr lang="tr-TR" sz="2400" b="1" dirty="0">
                <a:solidFill>
                  <a:schemeClr val="bg1"/>
                </a:solidFill>
                <a:latin typeface="Arial Black" panose="020B0A04020102020204" pitchFamily="34" charset="0"/>
              </a:rPr>
              <a:t>11. </a:t>
            </a:r>
            <a:r>
              <a:rPr lang="tr-TR" sz="2400" u="sng" dirty="0">
                <a:solidFill>
                  <a:schemeClr val="bg1"/>
                </a:solidFill>
                <a:latin typeface="Arial Black" panose="020B0A04020102020204" pitchFamily="34" charset="0"/>
              </a:rPr>
              <a:t>24-25.12.2019</a:t>
            </a:r>
            <a:r>
              <a:rPr lang="tr-TR" sz="2400" b="1" dirty="0">
                <a:solidFill>
                  <a:schemeClr val="bg1"/>
                </a:solidFill>
                <a:latin typeface="Arial Black" panose="020B0A04020102020204" pitchFamily="34" charset="0"/>
              </a:rPr>
              <a:t> </a:t>
            </a:r>
            <a:r>
              <a:rPr lang="tr-TR" sz="2400" dirty="0">
                <a:solidFill>
                  <a:schemeClr val="bg1"/>
                </a:solidFill>
                <a:latin typeface="Arial Black" panose="020B0A04020102020204" pitchFamily="34" charset="0"/>
              </a:rPr>
              <a:t>tarihinde gerçekleştirilecek İl ortak yazılı sınavına </a:t>
            </a:r>
            <a:r>
              <a:rPr lang="tr-TR" sz="2400" b="1" dirty="0">
                <a:solidFill>
                  <a:schemeClr val="bg1"/>
                </a:solidFill>
                <a:latin typeface="Arial Black" panose="020B0A04020102020204" pitchFamily="34" charset="0"/>
              </a:rPr>
              <a:t>(5,6,7 ve 8. sınıflarda Türkçe, Matematik ve Fen Bilimleri derslerinden;</a:t>
            </a:r>
            <a:r>
              <a:rPr lang="tr-TR" sz="2400" dirty="0">
                <a:solidFill>
                  <a:schemeClr val="bg1"/>
                </a:solidFill>
                <a:latin typeface="Arial Black" panose="020B0A04020102020204" pitchFamily="34" charset="0"/>
              </a:rPr>
              <a:t> </a:t>
            </a:r>
            <a:endParaRPr lang="tr-TR" sz="2400" dirty="0" smtClean="0">
              <a:solidFill>
                <a:schemeClr val="bg1"/>
              </a:solidFill>
              <a:latin typeface="Arial Black" panose="020B0A04020102020204" pitchFamily="34" charset="0"/>
            </a:endParaRPr>
          </a:p>
          <a:p>
            <a:endParaRPr lang="tr-TR" sz="2400" dirty="0">
              <a:solidFill>
                <a:schemeClr val="bg1"/>
              </a:solidFill>
              <a:latin typeface="Arial Black" panose="020B0A04020102020204" pitchFamily="34" charset="0"/>
            </a:endParaRPr>
          </a:p>
          <a:p>
            <a:r>
              <a:rPr lang="tr-TR" sz="2400" dirty="0" smtClean="0">
                <a:solidFill>
                  <a:schemeClr val="bg1"/>
                </a:solidFill>
                <a:latin typeface="Arial Black" panose="020B0A04020102020204" pitchFamily="34" charset="0"/>
              </a:rPr>
              <a:t>25.12.2019</a:t>
            </a:r>
            <a:r>
              <a:rPr lang="tr-TR" sz="2400" b="1" dirty="0" smtClean="0">
                <a:solidFill>
                  <a:schemeClr val="bg1"/>
                </a:solidFill>
                <a:latin typeface="Arial Black" panose="020B0A04020102020204" pitchFamily="34" charset="0"/>
              </a:rPr>
              <a:t> </a:t>
            </a:r>
            <a:r>
              <a:rPr lang="tr-TR" sz="2400" dirty="0">
                <a:solidFill>
                  <a:schemeClr val="bg1"/>
                </a:solidFill>
                <a:latin typeface="Arial Black" panose="020B0A04020102020204" pitchFamily="34" charset="0"/>
              </a:rPr>
              <a:t>tarihinde</a:t>
            </a:r>
            <a:r>
              <a:rPr lang="tr-TR" sz="2400" b="1" dirty="0">
                <a:solidFill>
                  <a:schemeClr val="bg1"/>
                </a:solidFill>
                <a:latin typeface="Arial Black" panose="020B0A04020102020204" pitchFamily="34" charset="0"/>
              </a:rPr>
              <a:t> 9 ve 10. Sınıflarda ise Türk Dili ve Edebiyatı ve Matematik derslerinden </a:t>
            </a:r>
            <a:r>
              <a:rPr lang="tr-TR" sz="2400" dirty="0">
                <a:solidFill>
                  <a:schemeClr val="bg1"/>
                </a:solidFill>
                <a:latin typeface="Arial Black" panose="020B0A04020102020204" pitchFamily="34" charset="0"/>
              </a:rPr>
              <a:t>Muş ilindeki tüm resmi ve özel öğretim kurumlarında </a:t>
            </a:r>
            <a:endParaRPr lang="tr-TR" sz="2400" dirty="0" smtClean="0">
              <a:solidFill>
                <a:schemeClr val="bg1"/>
              </a:solidFill>
              <a:latin typeface="Arial Black" panose="020B0A04020102020204" pitchFamily="34" charset="0"/>
            </a:endParaRPr>
          </a:p>
          <a:p>
            <a:r>
              <a:rPr lang="tr-TR" sz="2400" dirty="0" smtClean="0">
                <a:solidFill>
                  <a:schemeClr val="bg1"/>
                </a:solidFill>
                <a:latin typeface="Arial Black" panose="020B0A04020102020204" pitchFamily="34" charset="0"/>
              </a:rPr>
              <a:t>eğitim </a:t>
            </a:r>
            <a:r>
              <a:rPr lang="tr-TR" sz="2400" dirty="0">
                <a:solidFill>
                  <a:schemeClr val="bg1"/>
                </a:solidFill>
                <a:latin typeface="Arial Black" panose="020B0A04020102020204" pitchFamily="34" charset="0"/>
              </a:rPr>
              <a:t>görmekte olan öğrenciler katılacaktır.</a:t>
            </a:r>
          </a:p>
        </p:txBody>
      </p:sp>
      <p:sp>
        <p:nvSpPr>
          <p:cNvPr id="4" name="Oval 3"/>
          <p:cNvSpPr/>
          <p:nvPr/>
        </p:nvSpPr>
        <p:spPr>
          <a:xfrm>
            <a:off x="3203848" y="3933056"/>
            <a:ext cx="2664296" cy="27363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5280" y="2780928"/>
            <a:ext cx="3809424" cy="4929842"/>
          </a:xfrm>
          <a:prstGeom prst="rect">
            <a:avLst/>
          </a:prstGeom>
        </p:spPr>
      </p:pic>
    </p:spTree>
    <p:extLst>
      <p:ext uri="{BB962C8B-B14F-4D97-AF65-F5344CB8AC3E}">
        <p14:creationId xmlns:p14="http://schemas.microsoft.com/office/powerpoint/2010/main" val="26157568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fa Bilişim\Desktop\images (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7148" y="0"/>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79512" y="260648"/>
            <a:ext cx="8712968" cy="954107"/>
          </a:xfrm>
          <a:prstGeom prst="rect">
            <a:avLst/>
          </a:prstGeom>
        </p:spPr>
        <p:txBody>
          <a:bodyPr wrap="square">
            <a:spAutoFit/>
          </a:bodyPr>
          <a:lstStyle/>
          <a:p>
            <a:pPr algn="ctr"/>
            <a:r>
              <a:rPr lang="tr-TR" sz="2800" b="1" u="sng" dirty="0">
                <a:solidFill>
                  <a:schemeClr val="bg1"/>
                </a:solidFill>
                <a:latin typeface="Arial Black" panose="020B0A04020102020204" pitchFamily="34" charset="0"/>
              </a:rPr>
              <a:t>BİNA SINAV SORUMLUSUNUN GÖREV VE SORUMLULUKLARI</a:t>
            </a:r>
            <a:endParaRPr lang="tr-TR" sz="2800" dirty="0">
              <a:solidFill>
                <a:schemeClr val="bg1"/>
              </a:solidFill>
              <a:latin typeface="Arial Black" panose="020B0A04020102020204" pitchFamily="34" charset="0"/>
            </a:endParaRPr>
          </a:p>
        </p:txBody>
      </p:sp>
      <p:pic>
        <p:nvPicPr>
          <p:cNvPr id="14338" name="Picture 2" descr="okul png ile ilgili görsel sonucu&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1988" y="3422657"/>
            <a:ext cx="4735893" cy="4735895"/>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0" y="1203847"/>
            <a:ext cx="8442176" cy="3693319"/>
          </a:xfrm>
          <a:prstGeom prst="rect">
            <a:avLst/>
          </a:prstGeom>
        </p:spPr>
        <p:txBody>
          <a:bodyPr wrap="square">
            <a:spAutoFit/>
          </a:bodyPr>
          <a:lstStyle/>
          <a:p>
            <a:r>
              <a:rPr lang="tr-TR" b="1" dirty="0">
                <a:solidFill>
                  <a:schemeClr val="bg1"/>
                </a:solidFill>
                <a:latin typeface="Arial Black" panose="020B0A04020102020204" pitchFamily="34" charset="0"/>
              </a:rPr>
              <a:t>1.</a:t>
            </a:r>
            <a:r>
              <a:rPr lang="tr-TR" dirty="0">
                <a:solidFill>
                  <a:schemeClr val="bg1"/>
                </a:solidFill>
                <a:latin typeface="Arial Black" panose="020B0A04020102020204" pitchFamily="34" charset="0"/>
              </a:rPr>
              <a:t>Bina sınav sorumlusu okul müdürüdür.</a:t>
            </a:r>
          </a:p>
          <a:p>
            <a:r>
              <a:rPr lang="tr-TR" b="1" dirty="0">
                <a:solidFill>
                  <a:schemeClr val="bg1"/>
                </a:solidFill>
                <a:latin typeface="Arial Black" panose="020B0A04020102020204" pitchFamily="34" charset="0"/>
              </a:rPr>
              <a:t>2.</a:t>
            </a:r>
            <a:r>
              <a:rPr lang="tr-TR" dirty="0">
                <a:solidFill>
                  <a:schemeClr val="bg1"/>
                </a:solidFill>
                <a:latin typeface="Arial Black" panose="020B0A04020102020204" pitchFamily="34" charset="0"/>
              </a:rPr>
              <a:t>Bina sınav sorumluları il ve ilçe milli eğitim müdürlüklerine karşı sorumludur.</a:t>
            </a:r>
          </a:p>
          <a:p>
            <a:r>
              <a:rPr lang="tr-TR" b="1" dirty="0">
                <a:solidFill>
                  <a:schemeClr val="bg1"/>
                </a:solidFill>
                <a:latin typeface="Arial Black" panose="020B0A04020102020204" pitchFamily="34" charset="0"/>
              </a:rPr>
              <a:t>3.</a:t>
            </a:r>
            <a:r>
              <a:rPr lang="tr-TR" dirty="0">
                <a:solidFill>
                  <a:schemeClr val="bg1"/>
                </a:solidFill>
                <a:latin typeface="Arial Black" panose="020B0A04020102020204" pitchFamily="34" charset="0"/>
              </a:rPr>
              <a:t>Sınavın binada aksamadan yürütülmesinden sorumludur.</a:t>
            </a:r>
          </a:p>
          <a:p>
            <a:r>
              <a:rPr lang="tr-TR" b="1" dirty="0">
                <a:solidFill>
                  <a:schemeClr val="bg1"/>
                </a:solidFill>
                <a:latin typeface="Arial Black" panose="020B0A04020102020204" pitchFamily="34" charset="0"/>
              </a:rPr>
              <a:t>4.</a:t>
            </a:r>
            <a:r>
              <a:rPr lang="tr-TR" dirty="0">
                <a:solidFill>
                  <a:schemeClr val="bg1"/>
                </a:solidFill>
                <a:latin typeface="Arial Black" panose="020B0A04020102020204" pitchFamily="34" charset="0"/>
              </a:rPr>
              <a:t>Sınav Uygulama </a:t>
            </a:r>
            <a:r>
              <a:rPr lang="tr-TR" dirty="0" err="1">
                <a:solidFill>
                  <a:schemeClr val="bg1"/>
                </a:solidFill>
                <a:latin typeface="Arial Black" panose="020B0A04020102020204" pitchFamily="34" charset="0"/>
              </a:rPr>
              <a:t>Yönergesi’nin</a:t>
            </a:r>
            <a:r>
              <a:rPr lang="tr-TR" dirty="0">
                <a:solidFill>
                  <a:schemeClr val="bg1"/>
                </a:solidFill>
                <a:latin typeface="Arial Black" panose="020B0A04020102020204" pitchFamily="34" charset="0"/>
              </a:rPr>
              <a:t> eksiksiz uygulanmasından ve sınavla ilgili bilgileri öğrenci ve öğretmenlere bildirilmesinden, salonların sınava hazır hale getirilmesinden sorumludur.</a:t>
            </a:r>
          </a:p>
          <a:p>
            <a:r>
              <a:rPr lang="tr-TR" b="1" dirty="0">
                <a:solidFill>
                  <a:schemeClr val="bg1"/>
                </a:solidFill>
                <a:latin typeface="Arial Black" panose="020B0A04020102020204" pitchFamily="34" charset="0"/>
              </a:rPr>
              <a:t>5.</a:t>
            </a:r>
            <a:r>
              <a:rPr lang="tr-TR" dirty="0">
                <a:solidFill>
                  <a:schemeClr val="bg1"/>
                </a:solidFill>
                <a:latin typeface="Arial Black" panose="020B0A04020102020204" pitchFamily="34" charset="0"/>
              </a:rPr>
              <a:t>Sınavdan 1(bir) gün önce sınavla ilgili evrakların ilçe milli eğitim müdürlüğünün belirlediği merkezlerden alınmasından sorumludur.</a:t>
            </a:r>
          </a:p>
          <a:p>
            <a:r>
              <a:rPr lang="tr-TR" b="1" dirty="0">
                <a:solidFill>
                  <a:schemeClr val="bg1"/>
                </a:solidFill>
                <a:latin typeface="Arial Black" panose="020B0A04020102020204" pitchFamily="34" charset="0"/>
              </a:rPr>
              <a:t>6.</a:t>
            </a:r>
            <a:r>
              <a:rPr lang="tr-TR" dirty="0">
                <a:solidFill>
                  <a:schemeClr val="bg1"/>
                </a:solidFill>
                <a:latin typeface="Arial Black" panose="020B0A04020102020204" pitchFamily="34" charset="0"/>
              </a:rPr>
              <a:t>Sınav sabahı salon görevlilerine sınav evraklarının tesliminden sorumludur.</a:t>
            </a:r>
          </a:p>
          <a:p>
            <a:r>
              <a:rPr lang="tr-TR" b="1" dirty="0">
                <a:solidFill>
                  <a:schemeClr val="bg1"/>
                </a:solidFill>
                <a:latin typeface="Arial Black" panose="020B0A04020102020204" pitchFamily="34" charset="0"/>
              </a:rPr>
              <a:t>7.</a:t>
            </a:r>
            <a:r>
              <a:rPr lang="tr-TR" dirty="0">
                <a:solidFill>
                  <a:schemeClr val="bg1"/>
                </a:solidFill>
                <a:latin typeface="Arial Black" panose="020B0A04020102020204" pitchFamily="34" charset="0"/>
              </a:rPr>
              <a:t>Sınav yapılacak her salonda birer tane gözetmen bulundurulmasından sorumludur.</a:t>
            </a:r>
          </a:p>
        </p:txBody>
      </p:sp>
    </p:spTree>
    <p:extLst>
      <p:ext uri="{BB962C8B-B14F-4D97-AF65-F5344CB8AC3E}">
        <p14:creationId xmlns:p14="http://schemas.microsoft.com/office/powerpoint/2010/main" val="5002095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fa Bilişim\Desktop\images (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7148" y="1"/>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 y="58847"/>
            <a:ext cx="9126851" cy="6370975"/>
          </a:xfrm>
          <a:prstGeom prst="rect">
            <a:avLst/>
          </a:prstGeom>
        </p:spPr>
        <p:txBody>
          <a:bodyPr wrap="square">
            <a:spAutoFit/>
          </a:bodyPr>
          <a:lstStyle/>
          <a:p>
            <a:pPr algn="ctr"/>
            <a:r>
              <a:rPr lang="tr-TR" sz="2800" u="sng" dirty="0">
                <a:solidFill>
                  <a:schemeClr val="bg1"/>
                </a:solidFill>
                <a:latin typeface="Arial Black" panose="020B0A04020102020204" pitchFamily="34" charset="0"/>
              </a:rPr>
              <a:t>SALON GÖREVLİSİNİN GÖREV VE </a:t>
            </a:r>
            <a:r>
              <a:rPr lang="tr-TR" sz="2800" u="sng" dirty="0" smtClean="0">
                <a:solidFill>
                  <a:schemeClr val="bg1"/>
                </a:solidFill>
                <a:latin typeface="Arial Black" panose="020B0A04020102020204" pitchFamily="34" charset="0"/>
              </a:rPr>
              <a:t>SORUMLULUKLARI</a:t>
            </a:r>
          </a:p>
          <a:p>
            <a:pPr algn="ctr"/>
            <a:endParaRPr lang="tr-TR" sz="2800" u="sng" dirty="0" smtClean="0">
              <a:solidFill>
                <a:schemeClr val="bg1"/>
              </a:solidFill>
              <a:latin typeface="Arial Black" panose="020B0A04020102020204" pitchFamily="34" charset="0"/>
            </a:endParaRPr>
          </a:p>
          <a:p>
            <a:pPr algn="ctr"/>
            <a:endParaRPr lang="tr-TR" dirty="0">
              <a:solidFill>
                <a:schemeClr val="bg1"/>
              </a:solidFill>
              <a:latin typeface="Arial Black" panose="020B0A04020102020204" pitchFamily="34" charset="0"/>
            </a:endParaRPr>
          </a:p>
          <a:p>
            <a:r>
              <a:rPr lang="tr-TR" b="1" dirty="0">
                <a:solidFill>
                  <a:schemeClr val="bg1"/>
                </a:solidFill>
                <a:latin typeface="Arial Black" panose="020B0A04020102020204" pitchFamily="34" charset="0"/>
              </a:rPr>
              <a:t>1.</a:t>
            </a:r>
            <a:r>
              <a:rPr lang="tr-TR" dirty="0">
                <a:solidFill>
                  <a:schemeClr val="bg1"/>
                </a:solidFill>
                <a:latin typeface="Arial Black" panose="020B0A04020102020204" pitchFamily="34" charset="0"/>
              </a:rPr>
              <a:t>Salon gözetmenleri sınavdan önce yayınlanan yönergeye uyulmasından,</a:t>
            </a:r>
          </a:p>
          <a:p>
            <a:r>
              <a:rPr lang="tr-TR" b="1" dirty="0">
                <a:solidFill>
                  <a:schemeClr val="bg1"/>
                </a:solidFill>
                <a:latin typeface="Arial Black" panose="020B0A04020102020204" pitchFamily="34" charset="0"/>
              </a:rPr>
              <a:t>2.</a:t>
            </a:r>
            <a:r>
              <a:rPr lang="tr-TR" dirty="0">
                <a:solidFill>
                  <a:schemeClr val="bg1"/>
                </a:solidFill>
                <a:latin typeface="Arial Black" panose="020B0A04020102020204" pitchFamily="34" charset="0"/>
              </a:rPr>
              <a:t>Sınavın başlamasından önce sınav mahallinde bulunarak sınav evraklarının teslim alınmasından,</a:t>
            </a:r>
          </a:p>
          <a:p>
            <a:r>
              <a:rPr lang="tr-TR" b="1" dirty="0">
                <a:solidFill>
                  <a:schemeClr val="bg1"/>
                </a:solidFill>
                <a:latin typeface="Arial Black" panose="020B0A04020102020204" pitchFamily="34" charset="0"/>
              </a:rPr>
              <a:t>3.</a:t>
            </a:r>
            <a:r>
              <a:rPr lang="tr-TR" dirty="0">
                <a:solidFill>
                  <a:schemeClr val="bg1"/>
                </a:solidFill>
                <a:latin typeface="Arial Black" panose="020B0A04020102020204" pitchFamily="34" charset="0"/>
              </a:rPr>
              <a:t>Sınav uygulama esaslarının okunması ve sınav evraklarının öğrencilere dağıtılmasından,</a:t>
            </a:r>
          </a:p>
          <a:p>
            <a:r>
              <a:rPr lang="tr-TR" b="1" dirty="0">
                <a:solidFill>
                  <a:schemeClr val="bg1"/>
                </a:solidFill>
                <a:latin typeface="Arial Black" panose="020B0A04020102020204" pitchFamily="34" charset="0"/>
              </a:rPr>
              <a:t>4.</a:t>
            </a:r>
            <a:r>
              <a:rPr lang="tr-TR" dirty="0">
                <a:solidFill>
                  <a:schemeClr val="bg1"/>
                </a:solidFill>
                <a:latin typeface="Arial Black" panose="020B0A04020102020204" pitchFamily="34" charset="0"/>
              </a:rPr>
              <a:t>Cevap optik formlarının ilgili bölümlerinin  (ad-soyadı, kurum kodu vb.)öğrenciye ait olduğunun tespitinden,</a:t>
            </a:r>
          </a:p>
          <a:p>
            <a:r>
              <a:rPr lang="tr-TR" b="1" dirty="0">
                <a:solidFill>
                  <a:schemeClr val="bg1"/>
                </a:solidFill>
                <a:latin typeface="Arial Black" panose="020B0A04020102020204" pitchFamily="34" charset="0"/>
              </a:rPr>
              <a:t>5.</a:t>
            </a:r>
            <a:r>
              <a:rPr lang="tr-TR" dirty="0">
                <a:solidFill>
                  <a:schemeClr val="bg1"/>
                </a:solidFill>
                <a:latin typeface="Arial Black" panose="020B0A04020102020204" pitchFamily="34" charset="0"/>
              </a:rPr>
              <a:t>Sınavın sükûnetle geçmesi, zamanında bitirilmesinden,</a:t>
            </a:r>
          </a:p>
          <a:p>
            <a:r>
              <a:rPr lang="tr-TR" b="1" dirty="0">
                <a:solidFill>
                  <a:schemeClr val="bg1"/>
                </a:solidFill>
                <a:latin typeface="Arial Black" panose="020B0A04020102020204" pitchFamily="34" charset="0"/>
              </a:rPr>
              <a:t>6.</a:t>
            </a:r>
            <a:r>
              <a:rPr lang="tr-TR" dirty="0">
                <a:solidFill>
                  <a:schemeClr val="bg1"/>
                </a:solidFill>
                <a:latin typeface="Arial Black" panose="020B0A04020102020204" pitchFamily="34" charset="0"/>
              </a:rPr>
              <a:t>Sınav sonunda toplanan optik cevap formları ve artan sınav evraklarının ilgili poşet/zarfa konularak okul idaresine teslim edilmesinden,</a:t>
            </a:r>
          </a:p>
          <a:p>
            <a:r>
              <a:rPr lang="tr-TR" dirty="0">
                <a:solidFill>
                  <a:schemeClr val="bg1"/>
                </a:solidFill>
                <a:latin typeface="Arial Black" panose="020B0A04020102020204" pitchFamily="34" charset="0"/>
              </a:rPr>
              <a:t>7. Sınavda kitapçık türlerinin işaretlenmesinden ve ilgili optikteki yapılması gereken kodlamaların doğru ve eksiksiz yapılmasından sorumludur.</a:t>
            </a:r>
          </a:p>
          <a:p>
            <a:r>
              <a:rPr lang="tr-TR" b="1" dirty="0">
                <a:solidFill>
                  <a:schemeClr val="bg1"/>
                </a:solidFill>
                <a:latin typeface="Arial Black" panose="020B0A04020102020204" pitchFamily="34" charset="0"/>
              </a:rPr>
              <a:t>8.</a:t>
            </a:r>
            <a:r>
              <a:rPr lang="tr-TR" dirty="0">
                <a:solidFill>
                  <a:schemeClr val="bg1"/>
                </a:solidFill>
                <a:latin typeface="Arial Black" panose="020B0A04020102020204" pitchFamily="34" charset="0"/>
              </a:rPr>
              <a:t> Salon görevlileri Milli Eğitim Bakanlığı Merkezi Sistem Sınav Yönergesinde belirtilen kurallara uymak zorundadır.</a:t>
            </a:r>
          </a:p>
        </p:txBody>
      </p:sp>
    </p:spTree>
    <p:extLst>
      <p:ext uri="{BB962C8B-B14F-4D97-AF65-F5344CB8AC3E}">
        <p14:creationId xmlns:p14="http://schemas.microsoft.com/office/powerpoint/2010/main" val="19303425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fa Bilişim\Desktop\images (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7148" y="1"/>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7148" y="1"/>
            <a:ext cx="9053644" cy="5816977"/>
          </a:xfrm>
          <a:prstGeom prst="rect">
            <a:avLst/>
          </a:prstGeom>
          <a:ln>
            <a:solidFill>
              <a:schemeClr val="bg1"/>
            </a:solidFill>
          </a:ln>
        </p:spPr>
        <p:txBody>
          <a:bodyPr wrap="square">
            <a:spAutoFit/>
          </a:bodyPr>
          <a:lstStyle/>
          <a:p>
            <a:r>
              <a:rPr lang="tr-TR" b="1" dirty="0"/>
              <a:t> </a:t>
            </a:r>
            <a:endParaRPr lang="tr-TR" dirty="0"/>
          </a:p>
          <a:p>
            <a:pPr algn="ctr"/>
            <a:r>
              <a:rPr lang="tr-TR" sz="2400" b="1" dirty="0">
                <a:solidFill>
                  <a:schemeClr val="bg1"/>
                </a:solidFill>
                <a:latin typeface="Arial Black" panose="020B0A04020102020204" pitchFamily="34" charset="0"/>
              </a:rPr>
              <a:t>MUŞ İL MİLLİ EĞİTİM MÜDÜRLÜĞÜ</a:t>
            </a:r>
            <a:endParaRPr lang="tr-TR" sz="2400" dirty="0">
              <a:solidFill>
                <a:schemeClr val="bg1"/>
              </a:solidFill>
              <a:latin typeface="Arial Black" panose="020B0A04020102020204" pitchFamily="34" charset="0"/>
            </a:endParaRPr>
          </a:p>
          <a:p>
            <a:pPr algn="ctr"/>
            <a:r>
              <a:rPr lang="tr-TR" sz="2400" b="1" dirty="0">
                <a:solidFill>
                  <a:schemeClr val="bg1"/>
                </a:solidFill>
                <a:latin typeface="Arial Black" panose="020B0A04020102020204" pitchFamily="34" charset="0"/>
              </a:rPr>
              <a:t>ÖLÇME DEĞERLENDİRME </a:t>
            </a:r>
            <a:r>
              <a:rPr lang="tr-TR" sz="2400" b="1" dirty="0" smtClean="0">
                <a:solidFill>
                  <a:schemeClr val="bg1"/>
                </a:solidFill>
                <a:latin typeface="Arial Black" panose="020B0A04020102020204" pitchFamily="34" charset="0"/>
              </a:rPr>
              <a:t>MERKEZİ</a:t>
            </a:r>
          </a:p>
          <a:p>
            <a:pPr algn="ctr"/>
            <a:endParaRPr lang="tr-TR" sz="2400" dirty="0">
              <a:solidFill>
                <a:schemeClr val="bg1"/>
              </a:solidFill>
              <a:latin typeface="Arial Black" panose="020B0A04020102020204" pitchFamily="34" charset="0"/>
            </a:endParaRPr>
          </a:p>
          <a:p>
            <a:pPr algn="ctr"/>
            <a:r>
              <a:rPr lang="tr-TR" sz="2800" b="1" u="sng" dirty="0">
                <a:solidFill>
                  <a:schemeClr val="bg1"/>
                </a:solidFill>
                <a:latin typeface="Arial Black" panose="020B0A04020102020204" pitchFamily="34" charset="0"/>
              </a:rPr>
              <a:t>İletişim Bilgileri: </a:t>
            </a:r>
          </a:p>
          <a:p>
            <a:r>
              <a:rPr lang="tr-TR" dirty="0">
                <a:solidFill>
                  <a:schemeClr val="bg1"/>
                </a:solidFill>
                <a:latin typeface="Arial Black" panose="020B0A04020102020204" pitchFamily="34" charset="0"/>
              </a:rPr>
              <a:t/>
            </a:r>
            <a:br>
              <a:rPr lang="tr-TR" dirty="0">
                <a:solidFill>
                  <a:schemeClr val="bg1"/>
                </a:solidFill>
                <a:latin typeface="Arial Black" panose="020B0A04020102020204" pitchFamily="34" charset="0"/>
              </a:rPr>
            </a:br>
            <a:r>
              <a:rPr lang="tr-TR" dirty="0">
                <a:solidFill>
                  <a:schemeClr val="bg1"/>
                </a:solidFill>
                <a:latin typeface="Arial Black" panose="020B0A04020102020204" pitchFamily="34" charset="0"/>
              </a:rPr>
              <a:t>Erçin BÜTE		0506 336 29 39</a:t>
            </a:r>
          </a:p>
          <a:p>
            <a:r>
              <a:rPr lang="tr-TR" dirty="0">
                <a:solidFill>
                  <a:schemeClr val="bg1"/>
                </a:solidFill>
                <a:latin typeface="Arial Black" panose="020B0A04020102020204" pitchFamily="34" charset="0"/>
              </a:rPr>
              <a:t>Fatih ÖZDEMİR 	0554 616 33 80</a:t>
            </a:r>
          </a:p>
          <a:p>
            <a:r>
              <a:rPr lang="tr-TR" dirty="0">
                <a:solidFill>
                  <a:schemeClr val="bg1"/>
                </a:solidFill>
                <a:latin typeface="Arial Black" panose="020B0A04020102020204" pitchFamily="34" charset="0"/>
              </a:rPr>
              <a:t>Murat BİLGİN		0543 564 47 67</a:t>
            </a:r>
          </a:p>
          <a:p>
            <a:r>
              <a:rPr lang="tr-TR" dirty="0">
                <a:solidFill>
                  <a:schemeClr val="bg1"/>
                </a:solidFill>
                <a:latin typeface="Arial Black" panose="020B0A04020102020204" pitchFamily="34" charset="0"/>
              </a:rPr>
              <a:t>Yusuf BAĞCI	 </a:t>
            </a:r>
            <a:r>
              <a:rPr lang="tr-TR" dirty="0" smtClean="0">
                <a:solidFill>
                  <a:schemeClr val="bg1"/>
                </a:solidFill>
                <a:latin typeface="Arial Black" panose="020B0A04020102020204" pitchFamily="34" charset="0"/>
              </a:rPr>
              <a:t>           </a:t>
            </a:r>
            <a:r>
              <a:rPr lang="tr-TR" dirty="0">
                <a:solidFill>
                  <a:schemeClr val="bg1"/>
                </a:solidFill>
                <a:latin typeface="Arial Black" panose="020B0A04020102020204" pitchFamily="34" charset="0"/>
              </a:rPr>
              <a:t>0536 523 77 </a:t>
            </a:r>
            <a:r>
              <a:rPr lang="tr-TR" dirty="0" smtClean="0">
                <a:solidFill>
                  <a:schemeClr val="bg1"/>
                </a:solidFill>
                <a:latin typeface="Arial Black" panose="020B0A04020102020204" pitchFamily="34" charset="0"/>
              </a:rPr>
              <a:t>79</a:t>
            </a:r>
          </a:p>
          <a:p>
            <a:endParaRPr lang="tr-TR" dirty="0">
              <a:solidFill>
                <a:schemeClr val="bg1"/>
              </a:solidFill>
              <a:latin typeface="Arial Black" panose="020B0A04020102020204" pitchFamily="34" charset="0"/>
            </a:endParaRPr>
          </a:p>
          <a:p>
            <a:endParaRPr lang="tr-TR" dirty="0">
              <a:solidFill>
                <a:schemeClr val="bg1"/>
              </a:solidFill>
              <a:latin typeface="Arial Black" panose="020B0A04020102020204" pitchFamily="34" charset="0"/>
            </a:endParaRPr>
          </a:p>
          <a:p>
            <a:r>
              <a:rPr lang="tr-TR" dirty="0">
                <a:solidFill>
                  <a:schemeClr val="bg1"/>
                </a:solidFill>
                <a:latin typeface="Arial Black" panose="020B0A04020102020204" pitchFamily="34" charset="0"/>
              </a:rPr>
              <a:t/>
            </a:r>
            <a:br>
              <a:rPr lang="tr-TR" dirty="0">
                <a:solidFill>
                  <a:schemeClr val="bg1"/>
                </a:solidFill>
                <a:latin typeface="Arial Black" panose="020B0A04020102020204" pitchFamily="34" charset="0"/>
              </a:rPr>
            </a:br>
            <a:r>
              <a:rPr lang="tr-TR" dirty="0">
                <a:solidFill>
                  <a:schemeClr val="bg1"/>
                </a:solidFill>
                <a:latin typeface="Arial Black" panose="020B0A04020102020204" pitchFamily="34" charset="0"/>
              </a:rPr>
              <a:t>Web:     </a:t>
            </a:r>
            <a:r>
              <a:rPr lang="tr-TR" sz="2800" u="sng" dirty="0" smtClean="0">
                <a:solidFill>
                  <a:schemeClr val="bg1"/>
                </a:solidFill>
                <a:latin typeface="Arial Black" panose="020B0A04020102020204" pitchFamily="34" charset="0"/>
                <a:hlinkClick r:id="rId4"/>
              </a:rPr>
              <a:t>odm49@meb.gov.tr</a:t>
            </a:r>
            <a:endParaRPr lang="tr-TR" sz="2800" u="sng" dirty="0" smtClean="0">
              <a:solidFill>
                <a:schemeClr val="bg1"/>
              </a:solidFill>
              <a:latin typeface="Arial Black" panose="020B0A04020102020204" pitchFamily="34" charset="0"/>
            </a:endParaRPr>
          </a:p>
          <a:p>
            <a:r>
              <a:rPr lang="tr-TR" dirty="0" smtClean="0">
                <a:solidFill>
                  <a:schemeClr val="bg1"/>
                </a:solidFill>
                <a:latin typeface="Arial Black" panose="020B0A04020102020204" pitchFamily="34" charset="0"/>
              </a:rPr>
              <a:t>E-mail</a:t>
            </a:r>
            <a:r>
              <a:rPr lang="tr-TR" dirty="0">
                <a:solidFill>
                  <a:schemeClr val="bg1"/>
                </a:solidFill>
                <a:latin typeface="Arial Black" panose="020B0A04020102020204" pitchFamily="34" charset="0"/>
              </a:rPr>
              <a:t>:  </a:t>
            </a:r>
            <a:r>
              <a:rPr lang="tr-TR" sz="2800" b="1" dirty="0" smtClean="0">
                <a:solidFill>
                  <a:schemeClr val="bg1"/>
                </a:solidFill>
                <a:latin typeface="Arial Black" panose="020B0A04020102020204" pitchFamily="34" charset="0"/>
                <a:hlinkClick r:id="rId4"/>
              </a:rPr>
              <a:t>odm49@meb.gov.tr</a:t>
            </a:r>
            <a:endParaRPr lang="tr-TR" sz="2800" b="1" dirty="0" smtClean="0">
              <a:solidFill>
                <a:schemeClr val="bg1"/>
              </a:solidFill>
              <a:latin typeface="Arial Black" panose="020B0A04020102020204" pitchFamily="34" charset="0"/>
            </a:endParaRPr>
          </a:p>
          <a:p>
            <a:r>
              <a:rPr lang="tr-TR" b="1" dirty="0" smtClean="0">
                <a:solidFill>
                  <a:schemeClr val="bg1"/>
                </a:solidFill>
                <a:latin typeface="Arial Black" panose="020B0A04020102020204" pitchFamily="34" charset="0"/>
              </a:rPr>
              <a:t>Adres: </a:t>
            </a:r>
            <a:r>
              <a:rPr lang="tr-TR" dirty="0" smtClean="0">
                <a:solidFill>
                  <a:schemeClr val="bg1"/>
                </a:solidFill>
                <a:latin typeface="Arial Black" panose="020B0A04020102020204" pitchFamily="34" charset="0"/>
              </a:rPr>
              <a:t>Kültür Mahallesi Atatürk </a:t>
            </a:r>
            <a:r>
              <a:rPr lang="tr-TR" b="1" dirty="0">
                <a:solidFill>
                  <a:schemeClr val="bg1"/>
                </a:solidFill>
                <a:latin typeface="Arial Black" panose="020B0A04020102020204" pitchFamily="34" charset="0"/>
              </a:rPr>
              <a:t>Bulvarı</a:t>
            </a:r>
            <a:r>
              <a:rPr lang="tr-TR" dirty="0" smtClean="0">
                <a:solidFill>
                  <a:schemeClr val="bg1"/>
                </a:solidFill>
                <a:latin typeface="Arial Black" panose="020B0A04020102020204" pitchFamily="34" charset="0"/>
              </a:rPr>
              <a:t> 75. Yıl Caddesi </a:t>
            </a:r>
            <a:r>
              <a:rPr lang="tr-TR" dirty="0" err="1" smtClean="0">
                <a:solidFill>
                  <a:schemeClr val="bg1"/>
                </a:solidFill>
                <a:latin typeface="Arial Black" panose="020B0A04020102020204" pitchFamily="34" charset="0"/>
              </a:rPr>
              <a:t>Nizamülmülk</a:t>
            </a:r>
            <a:r>
              <a:rPr lang="tr-TR" dirty="0" smtClean="0">
                <a:solidFill>
                  <a:schemeClr val="bg1"/>
                </a:solidFill>
                <a:latin typeface="Arial Black" panose="020B0A04020102020204" pitchFamily="34" charset="0"/>
              </a:rPr>
              <a:t> Kız Anadolu İmam Hatip Lisesi 	2. Kat	                                  </a:t>
            </a:r>
            <a:r>
              <a:rPr lang="tr-TR" b="1" u="sng" dirty="0" smtClean="0">
                <a:solidFill>
                  <a:schemeClr val="bg1"/>
                </a:solidFill>
                <a:latin typeface="Arial Black" panose="020B0A04020102020204" pitchFamily="34" charset="0"/>
              </a:rPr>
              <a:t>Merkez/MUŞ</a:t>
            </a:r>
            <a:endParaRPr lang="tr-TR"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769991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fa Bilişim\Desktop\images (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1909132" y="188640"/>
            <a:ext cx="5328592" cy="707886"/>
          </a:xfrm>
          <a:prstGeom prst="rect">
            <a:avLst/>
          </a:prstGeom>
          <a:noFill/>
        </p:spPr>
        <p:txBody>
          <a:bodyPr wrap="square" rtlCol="0">
            <a:spAutoFit/>
          </a:bodyPr>
          <a:lstStyle/>
          <a:p>
            <a:r>
              <a:rPr lang="tr-TR" sz="4000" dirty="0" smtClean="0">
                <a:solidFill>
                  <a:schemeClr val="bg1"/>
                </a:solidFill>
                <a:latin typeface="Arial Black" panose="020B0A04020102020204" pitchFamily="34" charset="0"/>
              </a:rPr>
              <a:t>SINAV TARİHLERİ</a:t>
            </a:r>
            <a:endParaRPr lang="tr-TR" sz="4000" dirty="0">
              <a:solidFill>
                <a:schemeClr val="bg1"/>
              </a:solidFill>
              <a:latin typeface="Arial Black" panose="020B0A04020102020204" pitchFamily="34" charset="0"/>
            </a:endParaRPr>
          </a:p>
        </p:txBody>
      </p:sp>
      <p:graphicFrame>
        <p:nvGraphicFramePr>
          <p:cNvPr id="7" name="Tablo 6"/>
          <p:cNvGraphicFramePr>
            <a:graphicFrameLocks noGrp="1"/>
          </p:cNvGraphicFramePr>
          <p:nvPr>
            <p:extLst>
              <p:ext uri="{D42A27DB-BD31-4B8C-83A1-F6EECF244321}">
                <p14:modId xmlns:p14="http://schemas.microsoft.com/office/powerpoint/2010/main" val="1934512486"/>
              </p:ext>
            </p:extLst>
          </p:nvPr>
        </p:nvGraphicFramePr>
        <p:xfrm>
          <a:off x="179512" y="1211324"/>
          <a:ext cx="8568952" cy="5023158"/>
        </p:xfrm>
        <a:graphic>
          <a:graphicData uri="http://schemas.openxmlformats.org/drawingml/2006/table">
            <a:tbl>
              <a:tblPr firstRow="1" firstCol="1" bandRow="1">
                <a:tableStyleId>{5C22544A-7EE6-4342-B048-85BDC9FD1C3A}</a:tableStyleId>
              </a:tblPr>
              <a:tblGrid>
                <a:gridCol w="1285195">
                  <a:extLst>
                    <a:ext uri="{9D8B030D-6E8A-4147-A177-3AD203B41FA5}">
                      <a16:colId xmlns:a16="http://schemas.microsoft.com/office/drawing/2014/main" val="20000"/>
                    </a:ext>
                  </a:extLst>
                </a:gridCol>
                <a:gridCol w="1388924">
                  <a:extLst>
                    <a:ext uri="{9D8B030D-6E8A-4147-A177-3AD203B41FA5}">
                      <a16:colId xmlns:a16="http://schemas.microsoft.com/office/drawing/2014/main" val="20001"/>
                    </a:ext>
                  </a:extLst>
                </a:gridCol>
                <a:gridCol w="1443363">
                  <a:extLst>
                    <a:ext uri="{9D8B030D-6E8A-4147-A177-3AD203B41FA5}">
                      <a16:colId xmlns:a16="http://schemas.microsoft.com/office/drawing/2014/main" val="20002"/>
                    </a:ext>
                  </a:extLst>
                </a:gridCol>
                <a:gridCol w="1285195">
                  <a:extLst>
                    <a:ext uri="{9D8B030D-6E8A-4147-A177-3AD203B41FA5}">
                      <a16:colId xmlns:a16="http://schemas.microsoft.com/office/drawing/2014/main" val="20003"/>
                    </a:ext>
                  </a:extLst>
                </a:gridCol>
                <a:gridCol w="1443363">
                  <a:extLst>
                    <a:ext uri="{9D8B030D-6E8A-4147-A177-3AD203B41FA5}">
                      <a16:colId xmlns:a16="http://schemas.microsoft.com/office/drawing/2014/main" val="20004"/>
                    </a:ext>
                  </a:extLst>
                </a:gridCol>
                <a:gridCol w="1722912">
                  <a:extLst>
                    <a:ext uri="{9D8B030D-6E8A-4147-A177-3AD203B41FA5}">
                      <a16:colId xmlns:a16="http://schemas.microsoft.com/office/drawing/2014/main" val="20005"/>
                    </a:ext>
                  </a:extLst>
                </a:gridCol>
              </a:tblGrid>
              <a:tr h="328437">
                <a:tc gridSpan="6">
                  <a:txBody>
                    <a:bodyPr/>
                    <a:lstStyle/>
                    <a:p>
                      <a:pPr algn="ctr">
                        <a:lnSpc>
                          <a:spcPct val="115000"/>
                        </a:lnSpc>
                        <a:spcAft>
                          <a:spcPts val="1000"/>
                        </a:spcAft>
                      </a:pPr>
                      <a:r>
                        <a:rPr lang="tr-TR" sz="3200" dirty="0">
                          <a:effectLst/>
                        </a:rPr>
                        <a:t>ORTAOKUL</a:t>
                      </a:r>
                      <a:endParaRPr lang="tr-TR" sz="2400" dirty="0">
                        <a:effectLst/>
                        <a:latin typeface="Calibri"/>
                        <a:ea typeface="Times New Roman"/>
                        <a:cs typeface="Times New Roman"/>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746814">
                <a:tc>
                  <a:txBody>
                    <a:bodyPr/>
                    <a:lstStyle/>
                    <a:p>
                      <a:pPr algn="ctr">
                        <a:lnSpc>
                          <a:spcPct val="115000"/>
                        </a:lnSpc>
                        <a:spcAft>
                          <a:spcPts val="1000"/>
                        </a:spcAft>
                      </a:pPr>
                      <a:r>
                        <a:rPr lang="tr-TR" sz="1800">
                          <a:effectLst/>
                        </a:rPr>
                        <a:t>SINIF</a:t>
                      </a:r>
                      <a:endParaRPr lang="tr-TR" sz="240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tr-TR" sz="1800">
                          <a:effectLst/>
                        </a:rPr>
                        <a:t>DERS</a:t>
                      </a:r>
                      <a:endParaRPr lang="tr-TR" sz="240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tr-TR" sz="1800" dirty="0">
                          <a:effectLst/>
                        </a:rPr>
                        <a:t>SINAV TARİHİ</a:t>
                      </a:r>
                      <a:endParaRPr lang="tr-TR" sz="2400" dirty="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tr-TR" sz="1800" dirty="0">
                          <a:effectLst/>
                        </a:rPr>
                        <a:t>BAŞLAMA- BİTİŞ SAATİ</a:t>
                      </a:r>
                      <a:endParaRPr lang="tr-TR" sz="2400" dirty="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tr-TR" sz="1800">
                          <a:effectLst/>
                        </a:rPr>
                        <a:t>MAZERET SINAV TARİHİ</a:t>
                      </a:r>
                      <a:endParaRPr lang="tr-TR" sz="240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tr-TR" sz="1800" dirty="0">
                          <a:effectLst/>
                        </a:rPr>
                        <a:t>BAŞLAMA- BİTİŞ SAATİ</a:t>
                      </a:r>
                      <a:endParaRPr lang="tr-TR" sz="24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1"/>
                  </a:ext>
                </a:extLst>
              </a:tr>
              <a:tr h="234610">
                <a:tc rowSpan="2">
                  <a:txBody>
                    <a:bodyPr/>
                    <a:lstStyle/>
                    <a:p>
                      <a:pPr algn="ctr">
                        <a:lnSpc>
                          <a:spcPct val="115000"/>
                        </a:lnSpc>
                        <a:spcAft>
                          <a:spcPts val="1000"/>
                        </a:spcAft>
                      </a:pPr>
                      <a:r>
                        <a:rPr lang="tr-TR" sz="1800">
                          <a:effectLst/>
                        </a:rPr>
                        <a:t>5-6-7-8</a:t>
                      </a:r>
                      <a:endParaRPr lang="tr-TR" sz="2400">
                        <a:effectLst/>
                        <a:latin typeface="Calibri"/>
                        <a:ea typeface="Times New Roman"/>
                        <a:cs typeface="Times New Roman"/>
                      </a:endParaRPr>
                    </a:p>
                  </a:txBody>
                  <a:tcPr marL="68580" marR="68580" marT="0" marB="0" anchor="ctr"/>
                </a:tc>
                <a:tc rowSpan="2">
                  <a:txBody>
                    <a:bodyPr/>
                    <a:lstStyle/>
                    <a:p>
                      <a:pPr algn="ctr">
                        <a:lnSpc>
                          <a:spcPct val="115000"/>
                        </a:lnSpc>
                        <a:spcAft>
                          <a:spcPts val="1000"/>
                        </a:spcAft>
                      </a:pPr>
                      <a:r>
                        <a:rPr lang="tr-TR" sz="1800">
                          <a:effectLst/>
                        </a:rPr>
                        <a:t>TÜRKÇE</a:t>
                      </a:r>
                      <a:endParaRPr lang="tr-TR" sz="2400">
                        <a:effectLst/>
                        <a:latin typeface="Calibri"/>
                        <a:ea typeface="Times New Roman"/>
                        <a:cs typeface="Times New Roman"/>
                      </a:endParaRPr>
                    </a:p>
                  </a:txBody>
                  <a:tcPr marL="68580" marR="68580" marT="0" marB="0" anchor="ctr"/>
                </a:tc>
                <a:tc rowSpan="2">
                  <a:txBody>
                    <a:bodyPr/>
                    <a:lstStyle/>
                    <a:p>
                      <a:pPr algn="ctr">
                        <a:lnSpc>
                          <a:spcPct val="115000"/>
                        </a:lnSpc>
                        <a:spcAft>
                          <a:spcPts val="1000"/>
                        </a:spcAft>
                      </a:pPr>
                      <a:r>
                        <a:rPr lang="tr-TR" sz="1800">
                          <a:effectLst/>
                        </a:rPr>
                        <a:t>24.12.2019</a:t>
                      </a:r>
                      <a:endParaRPr lang="tr-TR" sz="240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tr-TR" sz="1800" dirty="0">
                          <a:effectLst/>
                        </a:rPr>
                        <a:t>10:00-10:40</a:t>
                      </a:r>
                      <a:endParaRPr lang="tr-TR" sz="2400" dirty="0">
                        <a:effectLst/>
                        <a:latin typeface="Calibri"/>
                        <a:ea typeface="Times New Roman"/>
                        <a:cs typeface="Times New Roman"/>
                      </a:endParaRPr>
                    </a:p>
                  </a:txBody>
                  <a:tcPr marL="68580" marR="68580" marT="0" marB="0" anchor="b"/>
                </a:tc>
                <a:tc rowSpan="2">
                  <a:txBody>
                    <a:bodyPr/>
                    <a:lstStyle/>
                    <a:p>
                      <a:pPr algn="ctr">
                        <a:lnSpc>
                          <a:spcPct val="115000"/>
                        </a:lnSpc>
                        <a:spcAft>
                          <a:spcPts val="1000"/>
                        </a:spcAft>
                      </a:pPr>
                      <a:r>
                        <a:rPr lang="tr-TR" sz="1800">
                          <a:effectLst/>
                        </a:rPr>
                        <a:t>30.12.2019</a:t>
                      </a:r>
                      <a:endParaRPr lang="tr-TR" sz="2400">
                        <a:effectLst/>
                        <a:latin typeface="Calibri"/>
                        <a:ea typeface="Times New Roman"/>
                        <a:cs typeface="Times New Roman"/>
                      </a:endParaRPr>
                    </a:p>
                  </a:txBody>
                  <a:tcPr marL="68580" marR="68580" marT="0" marB="0" anchor="ctr"/>
                </a:tc>
                <a:tc rowSpan="2">
                  <a:txBody>
                    <a:bodyPr/>
                    <a:lstStyle/>
                    <a:p>
                      <a:pPr algn="ctr">
                        <a:lnSpc>
                          <a:spcPct val="115000"/>
                        </a:lnSpc>
                        <a:spcAft>
                          <a:spcPts val="1000"/>
                        </a:spcAft>
                      </a:pPr>
                      <a:r>
                        <a:rPr lang="tr-TR" sz="1800">
                          <a:effectLst/>
                        </a:rPr>
                        <a:t>10:00-10:40</a:t>
                      </a:r>
                      <a:endParaRPr lang="tr-TR" sz="24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2"/>
                  </a:ext>
                </a:extLst>
              </a:tr>
              <a:tr h="234610">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800" dirty="0">
                          <a:effectLst/>
                        </a:rPr>
                        <a:t>20 dakika ara</a:t>
                      </a:r>
                      <a:endParaRPr lang="tr-TR" sz="2400" dirty="0">
                        <a:effectLst/>
                        <a:latin typeface="Calibri"/>
                        <a:ea typeface="Times New Roman"/>
                        <a:cs typeface="Times New Roman"/>
                      </a:endParaRPr>
                    </a:p>
                  </a:txBody>
                  <a:tcPr marL="68580" marR="68580" marT="0"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3"/>
                  </a:ext>
                </a:extLst>
              </a:tr>
              <a:tr h="234610">
                <a:tc>
                  <a:txBody>
                    <a:bodyPr/>
                    <a:lstStyle/>
                    <a:p>
                      <a:pPr algn="ctr">
                        <a:lnSpc>
                          <a:spcPct val="115000"/>
                        </a:lnSpc>
                        <a:spcAft>
                          <a:spcPts val="1000"/>
                        </a:spcAft>
                      </a:pPr>
                      <a:r>
                        <a:rPr lang="tr-TR" sz="1800">
                          <a:effectLst/>
                        </a:rPr>
                        <a:t>5-6-7-8</a:t>
                      </a:r>
                      <a:endParaRPr lang="tr-TR" sz="240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tr-TR" sz="1800">
                          <a:effectLst/>
                        </a:rPr>
                        <a:t>MATEMATİK</a:t>
                      </a:r>
                      <a:endParaRPr lang="tr-TR" sz="240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tr-TR" sz="1800">
                          <a:effectLst/>
                        </a:rPr>
                        <a:t>24.12.2019</a:t>
                      </a:r>
                      <a:endParaRPr lang="tr-TR" sz="240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tr-TR" sz="1800" dirty="0">
                          <a:effectLst/>
                        </a:rPr>
                        <a:t>11:00-11:40</a:t>
                      </a:r>
                      <a:endParaRPr lang="tr-TR" sz="2400" dirty="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tr-TR" sz="1800">
                          <a:effectLst/>
                        </a:rPr>
                        <a:t>30.12.2019</a:t>
                      </a:r>
                      <a:endParaRPr lang="tr-TR" sz="240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tr-TR" sz="1800">
                          <a:effectLst/>
                        </a:rPr>
                        <a:t>11:00-11:40</a:t>
                      </a:r>
                      <a:endParaRPr lang="tr-TR" sz="24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4"/>
                  </a:ext>
                </a:extLst>
              </a:tr>
              <a:tr h="234610">
                <a:tc>
                  <a:txBody>
                    <a:bodyPr/>
                    <a:lstStyle/>
                    <a:p>
                      <a:pPr algn="ctr">
                        <a:lnSpc>
                          <a:spcPct val="115000"/>
                        </a:lnSpc>
                        <a:spcAft>
                          <a:spcPts val="1000"/>
                        </a:spcAft>
                      </a:pPr>
                      <a:r>
                        <a:rPr lang="tr-TR" sz="1800">
                          <a:effectLst/>
                        </a:rPr>
                        <a:t>5-6-7-8</a:t>
                      </a:r>
                      <a:endParaRPr lang="tr-TR" sz="240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tr-TR" sz="1800">
                          <a:effectLst/>
                        </a:rPr>
                        <a:t>FEN BİLİMLERİ</a:t>
                      </a:r>
                      <a:endParaRPr lang="tr-TR" sz="240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tr-TR" sz="1800">
                          <a:effectLst/>
                        </a:rPr>
                        <a:t>25.12.2019</a:t>
                      </a:r>
                      <a:endParaRPr lang="tr-TR" sz="240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tr-TR" sz="1800" dirty="0">
                          <a:effectLst/>
                        </a:rPr>
                        <a:t>10:00-10:40</a:t>
                      </a:r>
                      <a:endParaRPr lang="tr-TR" sz="2400" dirty="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tr-TR" sz="1800">
                          <a:effectLst/>
                        </a:rPr>
                        <a:t>31.12.2019</a:t>
                      </a:r>
                      <a:endParaRPr lang="tr-TR" sz="240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tr-TR" sz="1800" dirty="0">
                          <a:effectLst/>
                        </a:rPr>
                        <a:t>10:00-10:40</a:t>
                      </a:r>
                      <a:endParaRPr lang="tr-TR" sz="24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5"/>
                  </a:ext>
                </a:extLst>
              </a:tr>
              <a:tr h="328437">
                <a:tc gridSpan="6">
                  <a:txBody>
                    <a:bodyPr/>
                    <a:lstStyle/>
                    <a:p>
                      <a:pPr algn="ctr">
                        <a:lnSpc>
                          <a:spcPct val="115000"/>
                        </a:lnSpc>
                        <a:spcAft>
                          <a:spcPts val="1000"/>
                        </a:spcAft>
                      </a:pPr>
                      <a:r>
                        <a:rPr lang="tr-TR" sz="3200" dirty="0">
                          <a:effectLst/>
                        </a:rPr>
                        <a:t>LİSE</a:t>
                      </a:r>
                      <a:endParaRPr lang="tr-TR" sz="2400" dirty="0">
                        <a:effectLst/>
                        <a:latin typeface="Calibri"/>
                        <a:ea typeface="Times New Roman"/>
                        <a:cs typeface="Times New Roman"/>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6"/>
                  </a:ext>
                </a:extLst>
              </a:tr>
              <a:tr h="283555">
                <a:tc rowSpan="2">
                  <a:txBody>
                    <a:bodyPr/>
                    <a:lstStyle/>
                    <a:p>
                      <a:pPr algn="ctr">
                        <a:lnSpc>
                          <a:spcPct val="115000"/>
                        </a:lnSpc>
                        <a:spcAft>
                          <a:spcPts val="1000"/>
                        </a:spcAft>
                      </a:pPr>
                      <a:r>
                        <a:rPr lang="tr-TR" sz="1800">
                          <a:effectLst/>
                        </a:rPr>
                        <a:t>9-10</a:t>
                      </a:r>
                      <a:endParaRPr lang="tr-TR" sz="2400">
                        <a:effectLst/>
                        <a:latin typeface="Calibri"/>
                        <a:ea typeface="Times New Roman"/>
                        <a:cs typeface="Times New Roman"/>
                      </a:endParaRPr>
                    </a:p>
                  </a:txBody>
                  <a:tcPr marL="68580" marR="68580" marT="0" marB="0" anchor="ctr"/>
                </a:tc>
                <a:tc rowSpan="2">
                  <a:txBody>
                    <a:bodyPr/>
                    <a:lstStyle/>
                    <a:p>
                      <a:pPr algn="ctr">
                        <a:lnSpc>
                          <a:spcPct val="115000"/>
                        </a:lnSpc>
                        <a:spcAft>
                          <a:spcPts val="1000"/>
                        </a:spcAft>
                      </a:pPr>
                      <a:r>
                        <a:rPr lang="tr-TR" sz="1800">
                          <a:effectLst/>
                        </a:rPr>
                        <a:t>TÜRK DİLİ VE EDEBİYATI</a:t>
                      </a:r>
                      <a:endParaRPr lang="tr-TR" sz="2400">
                        <a:effectLst/>
                        <a:latin typeface="Calibri"/>
                        <a:ea typeface="Times New Roman"/>
                        <a:cs typeface="Times New Roman"/>
                      </a:endParaRPr>
                    </a:p>
                  </a:txBody>
                  <a:tcPr marL="68580" marR="68580" marT="0" marB="0" anchor="ctr"/>
                </a:tc>
                <a:tc rowSpan="2">
                  <a:txBody>
                    <a:bodyPr/>
                    <a:lstStyle/>
                    <a:p>
                      <a:pPr algn="ctr">
                        <a:lnSpc>
                          <a:spcPct val="115000"/>
                        </a:lnSpc>
                        <a:spcAft>
                          <a:spcPts val="1000"/>
                        </a:spcAft>
                      </a:pPr>
                      <a:r>
                        <a:rPr lang="tr-TR" sz="1800">
                          <a:effectLst/>
                        </a:rPr>
                        <a:t>24.12.2019</a:t>
                      </a:r>
                      <a:endParaRPr lang="tr-TR" sz="240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tr-TR" sz="1800" dirty="0">
                          <a:effectLst/>
                        </a:rPr>
                        <a:t>10:00-10:40</a:t>
                      </a:r>
                      <a:endParaRPr lang="tr-TR" sz="2400" dirty="0">
                        <a:effectLst/>
                        <a:latin typeface="Calibri"/>
                        <a:ea typeface="Times New Roman"/>
                        <a:cs typeface="Times New Roman"/>
                      </a:endParaRPr>
                    </a:p>
                  </a:txBody>
                  <a:tcPr marL="68580" marR="68580" marT="0" marB="0" anchor="ctr"/>
                </a:tc>
                <a:tc rowSpan="2">
                  <a:txBody>
                    <a:bodyPr/>
                    <a:lstStyle/>
                    <a:p>
                      <a:pPr algn="ctr">
                        <a:lnSpc>
                          <a:spcPct val="115000"/>
                        </a:lnSpc>
                        <a:spcAft>
                          <a:spcPts val="1000"/>
                        </a:spcAft>
                      </a:pPr>
                      <a:r>
                        <a:rPr lang="tr-TR" sz="1800">
                          <a:effectLst/>
                        </a:rPr>
                        <a:t>30.12.2019</a:t>
                      </a:r>
                      <a:endParaRPr lang="tr-TR" sz="2400">
                        <a:effectLst/>
                        <a:latin typeface="Calibri"/>
                        <a:ea typeface="Times New Roman"/>
                        <a:cs typeface="Times New Roman"/>
                      </a:endParaRPr>
                    </a:p>
                  </a:txBody>
                  <a:tcPr marL="68580" marR="68580" marT="0" marB="0" anchor="ctr"/>
                </a:tc>
                <a:tc rowSpan="2">
                  <a:txBody>
                    <a:bodyPr/>
                    <a:lstStyle/>
                    <a:p>
                      <a:pPr algn="ctr">
                        <a:lnSpc>
                          <a:spcPct val="115000"/>
                        </a:lnSpc>
                        <a:spcAft>
                          <a:spcPts val="1000"/>
                        </a:spcAft>
                      </a:pPr>
                      <a:r>
                        <a:rPr lang="tr-TR" sz="1800">
                          <a:effectLst/>
                        </a:rPr>
                        <a:t>10:00-10:40</a:t>
                      </a:r>
                      <a:endParaRPr lang="tr-TR" sz="24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7"/>
                  </a:ext>
                </a:extLst>
              </a:tr>
              <a:tr h="293488">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800" dirty="0">
                          <a:effectLst/>
                        </a:rPr>
                        <a:t>20 dakika ara</a:t>
                      </a:r>
                      <a:endParaRPr lang="tr-TR" sz="2400" dirty="0">
                        <a:effectLst/>
                        <a:latin typeface="Calibri"/>
                        <a:ea typeface="Times New Roman"/>
                        <a:cs typeface="Times New Roman"/>
                      </a:endParaRPr>
                    </a:p>
                  </a:txBody>
                  <a:tcPr marL="68580" marR="68580" marT="0"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8"/>
                  </a:ext>
                </a:extLst>
              </a:tr>
              <a:tr h="234610">
                <a:tc>
                  <a:txBody>
                    <a:bodyPr/>
                    <a:lstStyle/>
                    <a:p>
                      <a:pPr algn="ctr">
                        <a:lnSpc>
                          <a:spcPct val="115000"/>
                        </a:lnSpc>
                        <a:spcAft>
                          <a:spcPts val="1000"/>
                        </a:spcAft>
                      </a:pPr>
                      <a:r>
                        <a:rPr lang="tr-TR" sz="1800">
                          <a:effectLst/>
                        </a:rPr>
                        <a:t>9-10</a:t>
                      </a:r>
                      <a:endParaRPr lang="tr-TR" sz="240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tr-TR" sz="1800">
                          <a:effectLst/>
                        </a:rPr>
                        <a:t>MATEMATİK</a:t>
                      </a:r>
                      <a:endParaRPr lang="tr-TR" sz="240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tr-TR" sz="1800">
                          <a:effectLst/>
                        </a:rPr>
                        <a:t>24.12.2019</a:t>
                      </a:r>
                      <a:endParaRPr lang="tr-TR" sz="240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tr-TR" sz="1800" dirty="0">
                          <a:effectLst/>
                        </a:rPr>
                        <a:t>11:00-11:40</a:t>
                      </a:r>
                      <a:endParaRPr lang="tr-TR" sz="2400" dirty="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tr-TR" sz="1800" dirty="0">
                          <a:effectLst/>
                        </a:rPr>
                        <a:t>30.12.2019</a:t>
                      </a:r>
                      <a:endParaRPr lang="tr-TR" sz="2400" dirty="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tr-TR" sz="1800" dirty="0">
                          <a:effectLst/>
                        </a:rPr>
                        <a:t>11:00-11:40</a:t>
                      </a:r>
                      <a:endParaRPr lang="tr-TR" sz="24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820087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fa Bilişim\Desktop\images (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7148" y="1"/>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3131839" y="692696"/>
            <a:ext cx="2704605" cy="27363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7577" y="-459432"/>
            <a:ext cx="3809424" cy="4929842"/>
          </a:xfrm>
          <a:prstGeom prst="rect">
            <a:avLst/>
          </a:prstGeom>
        </p:spPr>
      </p:pic>
      <p:sp>
        <p:nvSpPr>
          <p:cNvPr id="4" name="Metin kutusu 3"/>
          <p:cNvSpPr txBox="1"/>
          <p:nvPr/>
        </p:nvSpPr>
        <p:spPr>
          <a:xfrm>
            <a:off x="611560" y="3717032"/>
            <a:ext cx="7776864" cy="923330"/>
          </a:xfrm>
          <a:prstGeom prst="rect">
            <a:avLst/>
          </a:prstGeom>
          <a:noFill/>
        </p:spPr>
        <p:txBody>
          <a:bodyPr wrap="square" rtlCol="0">
            <a:spAutoFit/>
          </a:bodyPr>
          <a:lstStyle/>
          <a:p>
            <a:r>
              <a:rPr lang="tr-TR" sz="5400" b="1" dirty="0" smtClean="0">
                <a:solidFill>
                  <a:schemeClr val="bg1"/>
                </a:solidFill>
                <a:latin typeface="Arial Black" panose="020B0A04020102020204" pitchFamily="34" charset="0"/>
              </a:rPr>
              <a:t>TEŞEKKÜR EDERİZ</a:t>
            </a:r>
            <a:endParaRPr lang="tr-TR" sz="5400" b="1" dirty="0">
              <a:solidFill>
                <a:schemeClr val="bg1"/>
              </a:solidFill>
              <a:latin typeface="Arial Black" panose="020B0A04020102020204" pitchFamily="34" charset="0"/>
            </a:endParaRPr>
          </a:p>
        </p:txBody>
      </p:sp>
      <p:sp>
        <p:nvSpPr>
          <p:cNvPr id="5" name="Metin kutusu 4"/>
          <p:cNvSpPr txBox="1"/>
          <p:nvPr/>
        </p:nvSpPr>
        <p:spPr>
          <a:xfrm>
            <a:off x="961390" y="5949280"/>
            <a:ext cx="7077203" cy="646331"/>
          </a:xfrm>
          <a:prstGeom prst="rect">
            <a:avLst/>
          </a:prstGeom>
          <a:noFill/>
        </p:spPr>
        <p:txBody>
          <a:bodyPr wrap="square" rtlCol="0">
            <a:spAutoFit/>
          </a:bodyPr>
          <a:lstStyle/>
          <a:p>
            <a:pPr algn="ctr"/>
            <a:r>
              <a:rPr lang="tr-TR" b="1" dirty="0" smtClean="0">
                <a:latin typeface="Arial Black" panose="020B0A04020102020204" pitchFamily="34" charset="0"/>
              </a:rPr>
              <a:t>MUŞ MİLLİ EĞİTİM MÜDÜRLÜĞÜ</a:t>
            </a:r>
          </a:p>
          <a:p>
            <a:pPr algn="ctr"/>
            <a:r>
              <a:rPr lang="tr-TR" b="1" dirty="0" smtClean="0">
                <a:latin typeface="Arial Black" panose="020B0A04020102020204" pitchFamily="34" charset="0"/>
              </a:rPr>
              <a:t> </a:t>
            </a:r>
            <a:r>
              <a:rPr lang="tr-TR" b="1" dirty="0">
                <a:latin typeface="Arial Black" panose="020B0A04020102020204" pitchFamily="34" charset="0"/>
              </a:rPr>
              <a:t>Ö</a:t>
            </a:r>
            <a:r>
              <a:rPr lang="tr-TR" b="1" dirty="0" smtClean="0">
                <a:latin typeface="Arial Black" panose="020B0A04020102020204" pitchFamily="34" charset="0"/>
              </a:rPr>
              <a:t>LÇME VE DEĞERLENDİRME MERKEZİ</a:t>
            </a:r>
            <a:endParaRPr lang="tr-TR" b="1" dirty="0">
              <a:latin typeface="Arial Black" panose="020B0A04020102020204" pitchFamily="34" charset="0"/>
            </a:endParaRPr>
          </a:p>
        </p:txBody>
      </p:sp>
      <p:pic>
        <p:nvPicPr>
          <p:cNvPr id="18434" name="Picture 2" descr="teacher png ile ilgili görsel sonucu&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7538" y="4176546"/>
            <a:ext cx="2190750" cy="271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722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fa Bilişim\Desktop\images (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1458" y="-29599"/>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755576" y="0"/>
            <a:ext cx="7776864" cy="132343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SINAV GÖREVLİLERİNİN </a:t>
            </a:r>
            <a:r>
              <a:rPr lang="tr-TR" sz="40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DİKKATİNE!</a:t>
            </a:r>
            <a:endParaRPr lang="tr-TR" sz="40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endParaRPr>
          </a:p>
        </p:txBody>
      </p:sp>
      <p:sp>
        <p:nvSpPr>
          <p:cNvPr id="2" name="Metin kutusu 1"/>
          <p:cNvSpPr txBox="1"/>
          <p:nvPr/>
        </p:nvSpPr>
        <p:spPr>
          <a:xfrm>
            <a:off x="230209" y="1512079"/>
            <a:ext cx="5349903" cy="4339650"/>
          </a:xfrm>
          <a:prstGeom prst="rect">
            <a:avLst/>
          </a:prstGeom>
          <a:noFill/>
        </p:spPr>
        <p:txBody>
          <a:bodyPr wrap="square" rtlCol="0">
            <a:spAutoFit/>
          </a:bodyPr>
          <a:lstStyle/>
          <a:p>
            <a:pPr lvl="0"/>
            <a:r>
              <a:rPr lang="tr-TR" sz="2000" dirty="0">
                <a:solidFill>
                  <a:schemeClr val="bg1"/>
                </a:solidFill>
                <a:latin typeface="Arial Black" panose="020B0A04020102020204" pitchFamily="34" charset="0"/>
              </a:rPr>
              <a:t>09.12.2016 Tarih 29913 Resmi Gazete’ de yayımlanan 02.12.2016 tarih ve 6764 sayılı Millî Eğitim Bakanlığının Teşkilat Ve Görevleri Hakkında Kanun Hükmünde Kararname İle Bazı Kanun Ve Kanun Hükmünde Kararnamelerde Değişiklik Yapılmasına Dair Kanunun 12. Maddesi 2. Fıkrası gereğince sınav uygulamaları kapsamındaki fiilleri işleyen görevli ya da adaylara, işlediği fiilin türüne göre cezai müeyyideler getirilmiştir.</a:t>
            </a:r>
          </a:p>
          <a:p>
            <a:endParaRPr lang="tr-TR" sz="1600" dirty="0"/>
          </a:p>
        </p:txBody>
      </p:sp>
      <p:pic>
        <p:nvPicPr>
          <p:cNvPr id="2050" name="Picture 2" descr="C:\Users\Alfa Bilişim\Desktop\teacher-png-google-characters-pinterest-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796136" y="1457325"/>
            <a:ext cx="3143250" cy="540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533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fa Bilişim\Desktop\images (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7148" y="1"/>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755576" y="0"/>
            <a:ext cx="7776864" cy="132343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SINAV GÖREVLİLERİNİN </a:t>
            </a:r>
            <a:r>
              <a:rPr lang="tr-TR" sz="40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DİKKATİNE!</a:t>
            </a:r>
            <a:endParaRPr lang="tr-TR" sz="40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endParaRPr>
          </a:p>
        </p:txBody>
      </p:sp>
      <p:sp>
        <p:nvSpPr>
          <p:cNvPr id="3" name="Dikdörtgen 2"/>
          <p:cNvSpPr/>
          <p:nvPr/>
        </p:nvSpPr>
        <p:spPr>
          <a:xfrm>
            <a:off x="251520" y="2636912"/>
            <a:ext cx="8784976" cy="2554545"/>
          </a:xfrm>
          <a:prstGeom prst="rect">
            <a:avLst/>
          </a:prstGeom>
        </p:spPr>
        <p:txBody>
          <a:bodyPr wrap="square">
            <a:spAutoFit/>
          </a:bodyPr>
          <a:lstStyle/>
          <a:p>
            <a:pPr lvl="0"/>
            <a:r>
              <a:rPr lang="tr-TR" sz="3200" dirty="0" smtClean="0">
                <a:solidFill>
                  <a:schemeClr val="bg1"/>
                </a:solidFill>
                <a:latin typeface="Arial Black" panose="020B0A04020102020204" pitchFamily="34" charset="0"/>
              </a:rPr>
              <a:t>- Sınavda</a:t>
            </a:r>
            <a:r>
              <a:rPr lang="tr-TR" sz="3200" dirty="0">
                <a:solidFill>
                  <a:schemeClr val="bg1"/>
                </a:solidFill>
                <a:latin typeface="Arial Black" panose="020B0A04020102020204" pitchFamily="34" charset="0"/>
              </a:rPr>
              <a:t>, tüm okullara içerisinde her sınıfa birer adet olacak şekilde yedek cevap kâğıdı gönderilecektir. Bunlar tedbir amaçlı gönderilecek olup </a:t>
            </a:r>
            <a:r>
              <a:rPr lang="tr-TR" sz="3200" b="1" dirty="0">
                <a:solidFill>
                  <a:schemeClr val="bg1"/>
                </a:solidFill>
                <a:latin typeface="Arial Black" panose="020B0A04020102020204" pitchFamily="34" charset="0"/>
              </a:rPr>
              <a:t>zorunluluk olmadıkça </a:t>
            </a:r>
            <a:r>
              <a:rPr lang="tr-TR" sz="3200" b="1" u="sng" dirty="0">
                <a:solidFill>
                  <a:schemeClr val="bg1"/>
                </a:solidFill>
                <a:latin typeface="Arial Black" panose="020B0A04020102020204" pitchFamily="34" charset="0"/>
              </a:rPr>
              <a:t>açılmayacaktır.</a:t>
            </a:r>
            <a:endParaRPr lang="tr-TR" sz="3200" u="sng" dirty="0">
              <a:solidFill>
                <a:schemeClr val="bg1"/>
              </a:solidFill>
              <a:latin typeface="Arial Black" panose="020B0A04020102020204" pitchFamily="34" charset="0"/>
            </a:endParaRPr>
          </a:p>
        </p:txBody>
      </p:sp>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5143" y="1124744"/>
            <a:ext cx="6985439" cy="1865222"/>
          </a:xfrm>
          <a:prstGeom prst="rect">
            <a:avLst/>
          </a:prstGeom>
        </p:spPr>
      </p:pic>
    </p:spTree>
    <p:extLst>
      <p:ext uri="{BB962C8B-B14F-4D97-AF65-F5344CB8AC3E}">
        <p14:creationId xmlns:p14="http://schemas.microsoft.com/office/powerpoint/2010/main" val="35329032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fa Bilişim\Desktop\images (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7148" y="1"/>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755576" y="0"/>
            <a:ext cx="7776864" cy="132343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SINAV GÖREVLİLERİNİN </a:t>
            </a:r>
            <a:r>
              <a:rPr lang="tr-TR" sz="40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DİKKATİNE!</a:t>
            </a:r>
            <a:endParaRPr lang="tr-TR" sz="40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endParaRPr>
          </a:p>
        </p:txBody>
      </p:sp>
      <p:sp>
        <p:nvSpPr>
          <p:cNvPr id="2" name="Dikdörtgen 1"/>
          <p:cNvSpPr/>
          <p:nvPr/>
        </p:nvSpPr>
        <p:spPr>
          <a:xfrm>
            <a:off x="306379" y="1484784"/>
            <a:ext cx="8496944" cy="4835170"/>
          </a:xfrm>
          <a:prstGeom prst="rect">
            <a:avLst/>
          </a:prstGeom>
        </p:spPr>
        <p:txBody>
          <a:bodyPr wrap="square">
            <a:spAutoFit/>
          </a:bodyPr>
          <a:lstStyle/>
          <a:p>
            <a:pPr marL="342900" lvl="0" indent="-342900" algn="just">
              <a:lnSpc>
                <a:spcPct val="115000"/>
              </a:lnSpc>
              <a:spcAft>
                <a:spcPts val="0"/>
              </a:spcAft>
              <a:buFont typeface="Symbol"/>
              <a:buChar char=""/>
            </a:pPr>
            <a:r>
              <a:rPr lang="tr-TR" sz="2800" b="1" u="sng" dirty="0">
                <a:solidFill>
                  <a:schemeClr val="bg1"/>
                </a:solidFill>
                <a:latin typeface="Arial Black" panose="020B0A04020102020204" pitchFamily="34" charset="0"/>
                <a:ea typeface="Times New Roman"/>
                <a:cs typeface="Times New Roman"/>
              </a:rPr>
              <a:t>Kaynaştırma öğrencileri bu sınava girmeyeceklerdir.</a:t>
            </a:r>
            <a:r>
              <a:rPr lang="tr-TR" sz="2800" dirty="0">
                <a:solidFill>
                  <a:schemeClr val="bg1"/>
                </a:solidFill>
                <a:latin typeface="Arial Black" panose="020B0A04020102020204" pitchFamily="34" charset="0"/>
                <a:ea typeface="Times New Roman"/>
                <a:cs typeface="Times New Roman"/>
              </a:rPr>
              <a:t> Bu öğrencilerin sınavları öğrencinin </a:t>
            </a:r>
            <a:r>
              <a:rPr lang="tr-TR" sz="2800" b="1" dirty="0">
                <a:solidFill>
                  <a:schemeClr val="bg1"/>
                </a:solidFill>
                <a:latin typeface="Arial Black" panose="020B0A04020102020204" pitchFamily="34" charset="0"/>
                <a:ea typeface="Times New Roman"/>
                <a:cs typeface="Times New Roman"/>
              </a:rPr>
              <a:t>Bireyselleştirilmiş Eğitim Planına uygun olarak </a:t>
            </a:r>
            <a:r>
              <a:rPr lang="tr-TR" sz="2800" dirty="0">
                <a:solidFill>
                  <a:schemeClr val="bg1"/>
                </a:solidFill>
                <a:latin typeface="Arial Black" panose="020B0A04020102020204" pitchFamily="34" charset="0"/>
                <a:ea typeface="Times New Roman"/>
                <a:cs typeface="Times New Roman"/>
              </a:rPr>
              <a:t>ders öğretmeni tarafından yapılacaktır. Ancak kaynaştırma öğrencilerinin bilgileri sınıf yoklama listesinde soyadı sütununda gözetmen tarafından</a:t>
            </a:r>
            <a:r>
              <a:rPr lang="tr-TR" sz="4400" dirty="0">
                <a:solidFill>
                  <a:schemeClr val="bg1"/>
                </a:solidFill>
                <a:latin typeface="Arial Black" panose="020B0A04020102020204" pitchFamily="34" charset="0"/>
                <a:ea typeface="Times New Roman"/>
                <a:cs typeface="Times New Roman"/>
              </a:rPr>
              <a:t> </a:t>
            </a:r>
            <a:r>
              <a:rPr lang="tr-TR" sz="4400" b="1" dirty="0" smtClean="0">
                <a:solidFill>
                  <a:schemeClr val="bg1"/>
                </a:solidFill>
                <a:latin typeface="Arial Black" panose="020B0A04020102020204" pitchFamily="34" charset="0"/>
                <a:ea typeface="Times New Roman"/>
                <a:cs typeface="Times New Roman"/>
              </a:rPr>
              <a:t>K</a:t>
            </a:r>
            <a:r>
              <a:rPr lang="tr-TR" sz="4400" dirty="0" smtClean="0">
                <a:solidFill>
                  <a:schemeClr val="bg1"/>
                </a:solidFill>
                <a:latin typeface="Arial Black" panose="020B0A04020102020204" pitchFamily="34" charset="0"/>
                <a:ea typeface="Times New Roman"/>
                <a:cs typeface="Times New Roman"/>
              </a:rPr>
              <a:t> </a:t>
            </a:r>
            <a:r>
              <a:rPr lang="tr-TR" sz="2800" dirty="0">
                <a:solidFill>
                  <a:schemeClr val="bg1"/>
                </a:solidFill>
                <a:latin typeface="Arial Black" panose="020B0A04020102020204" pitchFamily="34" charset="0"/>
                <a:ea typeface="Times New Roman"/>
                <a:cs typeface="Times New Roman"/>
              </a:rPr>
              <a:t>harfi ile belirtilecektir.</a:t>
            </a:r>
            <a:endParaRPr lang="tr-TR" sz="2400" dirty="0">
              <a:solidFill>
                <a:schemeClr val="bg1"/>
              </a:solidFill>
              <a:latin typeface="Arial Black" panose="020B0A04020102020204" pitchFamily="34" charset="0"/>
              <a:ea typeface="Times New Roman"/>
              <a:cs typeface="Times New Roman"/>
            </a:endParaRPr>
          </a:p>
        </p:txBody>
      </p:sp>
    </p:spTree>
    <p:extLst>
      <p:ext uri="{BB962C8B-B14F-4D97-AF65-F5344CB8AC3E}">
        <p14:creationId xmlns:p14="http://schemas.microsoft.com/office/powerpoint/2010/main" val="1132904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fa Bilişim\Desktop\images (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7148" y="1"/>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827584" y="26902"/>
            <a:ext cx="7776864" cy="132343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SINAV GÖREVLİLERİNİN </a:t>
            </a:r>
            <a:r>
              <a:rPr lang="tr-TR" sz="40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DİKKATİNE!</a:t>
            </a:r>
            <a:endParaRPr lang="tr-TR" sz="40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endParaRPr>
          </a:p>
        </p:txBody>
      </p:sp>
      <p:sp>
        <p:nvSpPr>
          <p:cNvPr id="3" name="Dikdörtgen 2"/>
          <p:cNvSpPr/>
          <p:nvPr/>
        </p:nvSpPr>
        <p:spPr>
          <a:xfrm>
            <a:off x="3542059" y="1379757"/>
            <a:ext cx="5580112" cy="5016758"/>
          </a:xfrm>
          <a:prstGeom prst="rect">
            <a:avLst/>
          </a:prstGeom>
        </p:spPr>
        <p:txBody>
          <a:bodyPr wrap="square">
            <a:spAutoFit/>
          </a:bodyPr>
          <a:lstStyle/>
          <a:p>
            <a:pPr lvl="0" algn="ctr"/>
            <a:r>
              <a:rPr lang="tr-TR" sz="3200" b="1" dirty="0">
                <a:solidFill>
                  <a:schemeClr val="bg1"/>
                </a:solidFill>
                <a:latin typeface="Arial Black" panose="020B0A04020102020204" pitchFamily="34" charset="0"/>
              </a:rPr>
              <a:t>İl ortak yazılı sınavından öğrencilerin aldığı notlar e-okul sistemine ders öğretmenleri tarafından ikinci yazılı notu olarak işlenecektir. Bu işlemden okul idaresi ve ilgili ders öğretmeni sorumludur.</a:t>
            </a:r>
          </a:p>
        </p:txBody>
      </p:sp>
      <p:pic>
        <p:nvPicPr>
          <p:cNvPr id="3074" name="Picture 2" descr="C:\Users\Alfa Bilişim\Desktop\134-1340888_teacher-education-clip-art-transparent-background-teacher-clipart kopy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8" y="2060848"/>
            <a:ext cx="4229108"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9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fa Bilişim\Desktop\images (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7148" y="1"/>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2195736" y="1388922"/>
            <a:ext cx="6715964" cy="52322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lvl="0" algn="ctr"/>
            <a:r>
              <a:rPr lang="tr-TR" sz="2800" dirty="0" smtClean="0">
                <a:solidFill>
                  <a:schemeClr val="bg1"/>
                </a:solidFill>
                <a:latin typeface="Arial Black" panose="020B0A04020102020204" pitchFamily="34" charset="0"/>
              </a:rPr>
              <a:t>    İl </a:t>
            </a:r>
            <a:r>
              <a:rPr lang="tr-TR" sz="2800" dirty="0">
                <a:solidFill>
                  <a:schemeClr val="bg1"/>
                </a:solidFill>
                <a:latin typeface="Arial Black" panose="020B0A04020102020204" pitchFamily="34" charset="0"/>
              </a:rPr>
              <a:t>ortak yazılı sınavı sınıf yoklama listesi;</a:t>
            </a:r>
          </a:p>
          <a:p>
            <a:r>
              <a:rPr lang="tr-TR" sz="2800" i="1" dirty="0" smtClean="0">
                <a:solidFill>
                  <a:schemeClr val="bg1"/>
                </a:solidFill>
                <a:latin typeface="Arial Black" panose="020B0A04020102020204" pitchFamily="34" charset="0"/>
              </a:rPr>
              <a:t>  a) Sınava </a:t>
            </a:r>
            <a:r>
              <a:rPr lang="tr-TR" sz="2800" i="1" dirty="0">
                <a:solidFill>
                  <a:schemeClr val="bg1"/>
                </a:solidFill>
                <a:latin typeface="Arial Black" panose="020B0A04020102020204" pitchFamily="34" charset="0"/>
              </a:rPr>
              <a:t>giren her öğrenciye gözetmen tarafından tükenmez kalemle imzalatılacaktır</a:t>
            </a:r>
            <a:r>
              <a:rPr lang="tr-TR" sz="2800" i="1" dirty="0" smtClean="0">
                <a:solidFill>
                  <a:schemeClr val="bg1"/>
                </a:solidFill>
                <a:latin typeface="Arial Black" panose="020B0A04020102020204" pitchFamily="34" charset="0"/>
              </a:rPr>
              <a:t>.</a:t>
            </a:r>
          </a:p>
          <a:p>
            <a:endParaRPr lang="tr-TR" sz="2800" dirty="0">
              <a:solidFill>
                <a:schemeClr val="bg1"/>
              </a:solidFill>
              <a:latin typeface="Arial Black" panose="020B0A04020102020204" pitchFamily="34" charset="0"/>
            </a:endParaRPr>
          </a:p>
          <a:p>
            <a:r>
              <a:rPr lang="tr-TR" sz="2800" i="1" dirty="0" smtClean="0">
                <a:solidFill>
                  <a:schemeClr val="bg1"/>
                </a:solidFill>
                <a:latin typeface="Arial Black" panose="020B0A04020102020204" pitchFamily="34" charset="0"/>
              </a:rPr>
              <a:t> b) Sınava </a:t>
            </a:r>
            <a:r>
              <a:rPr lang="tr-TR" sz="2800" i="1" dirty="0">
                <a:solidFill>
                  <a:schemeClr val="bg1"/>
                </a:solidFill>
                <a:latin typeface="Arial Black" panose="020B0A04020102020204" pitchFamily="34" charset="0"/>
              </a:rPr>
              <a:t>girmeyen öğrencilerin imza bölümüne gözetmen tarafından tükenmez </a:t>
            </a:r>
            <a:r>
              <a:rPr lang="tr-TR" sz="2800" i="1" dirty="0" smtClean="0">
                <a:solidFill>
                  <a:schemeClr val="bg1"/>
                </a:solidFill>
                <a:latin typeface="Arial Black" panose="020B0A04020102020204" pitchFamily="34" charset="0"/>
              </a:rPr>
              <a:t>kalemle,</a:t>
            </a:r>
          </a:p>
          <a:p>
            <a:endParaRPr lang="tr-TR" sz="2800" dirty="0">
              <a:solidFill>
                <a:schemeClr val="bg1"/>
              </a:solidFill>
              <a:latin typeface="Arial Black" panose="020B0A04020102020204" pitchFamily="34" charset="0"/>
            </a:endParaRPr>
          </a:p>
          <a:p>
            <a:r>
              <a:rPr lang="tr-TR" sz="2800" b="1" i="1" dirty="0">
                <a:solidFill>
                  <a:schemeClr val="bg1"/>
                </a:solidFill>
                <a:latin typeface="Arial Black" panose="020B0A04020102020204" pitchFamily="34" charset="0"/>
              </a:rPr>
              <a:t>   </a:t>
            </a:r>
            <a:r>
              <a:rPr lang="tr-TR" sz="5400" b="1" i="1" u="sng" dirty="0">
                <a:solidFill>
                  <a:schemeClr val="bg1"/>
                </a:solidFill>
                <a:latin typeface="Arial Black" panose="020B0A04020102020204" pitchFamily="34" charset="0"/>
              </a:rPr>
              <a:t>GİRMEDİ</a:t>
            </a:r>
            <a:r>
              <a:rPr lang="tr-TR" sz="5400" b="1" i="1" dirty="0">
                <a:solidFill>
                  <a:srgbClr val="FF0000"/>
                </a:solidFill>
                <a:latin typeface="Arial Black" panose="020B0A04020102020204" pitchFamily="34" charset="0"/>
              </a:rPr>
              <a:t> </a:t>
            </a:r>
            <a:r>
              <a:rPr lang="tr-TR" sz="2800" i="1" dirty="0">
                <a:solidFill>
                  <a:schemeClr val="bg1"/>
                </a:solidFill>
                <a:latin typeface="Arial Black" panose="020B0A04020102020204" pitchFamily="34" charset="0"/>
              </a:rPr>
              <a:t>yazılacaktır</a:t>
            </a:r>
            <a:r>
              <a:rPr lang="tr-TR" sz="2800" dirty="0">
                <a:solidFill>
                  <a:schemeClr val="bg1"/>
                </a:solidFill>
                <a:latin typeface="Arial Black" panose="020B0A04020102020204" pitchFamily="34" charset="0"/>
              </a:rPr>
              <a:t>.</a:t>
            </a:r>
          </a:p>
        </p:txBody>
      </p:sp>
      <p:sp>
        <p:nvSpPr>
          <p:cNvPr id="7" name="Metin kutusu 6"/>
          <p:cNvSpPr txBox="1"/>
          <p:nvPr/>
        </p:nvSpPr>
        <p:spPr>
          <a:xfrm>
            <a:off x="827584" y="26902"/>
            <a:ext cx="7776864" cy="132343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SINAV GÖREVLİLERİNİN </a:t>
            </a:r>
            <a:r>
              <a:rPr lang="tr-TR" sz="40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DİKKATİNE!</a:t>
            </a:r>
            <a:endParaRPr lang="tr-TR" sz="40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endParaRPr>
          </a:p>
        </p:txBody>
      </p:sp>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600" y="960344"/>
            <a:ext cx="4680520" cy="5709016"/>
          </a:xfrm>
          <a:prstGeom prst="rect">
            <a:avLst/>
          </a:prstGeom>
        </p:spPr>
      </p:pic>
    </p:spTree>
    <p:extLst>
      <p:ext uri="{BB962C8B-B14F-4D97-AF65-F5344CB8AC3E}">
        <p14:creationId xmlns:p14="http://schemas.microsoft.com/office/powerpoint/2010/main" val="1907792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fa Bilişim\Desktop\images (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7148" y="1"/>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827584" y="26902"/>
            <a:ext cx="7776864" cy="132343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SINAV GÖREVLİLERİNİN </a:t>
            </a:r>
            <a:r>
              <a:rPr lang="tr-TR" sz="40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DİKKATİNE!</a:t>
            </a:r>
            <a:endParaRPr lang="tr-TR" sz="40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endParaRPr>
          </a:p>
        </p:txBody>
      </p:sp>
      <p:sp>
        <p:nvSpPr>
          <p:cNvPr id="3" name="Dikdörtgen 2"/>
          <p:cNvSpPr/>
          <p:nvPr/>
        </p:nvSpPr>
        <p:spPr>
          <a:xfrm>
            <a:off x="231408" y="1364936"/>
            <a:ext cx="8862825" cy="5262979"/>
          </a:xfrm>
          <a:prstGeom prst="rect">
            <a:avLst/>
          </a:prstGeom>
        </p:spPr>
        <p:txBody>
          <a:bodyPr wrap="square">
            <a:spAutoFit/>
          </a:bodyPr>
          <a:lstStyle/>
          <a:p>
            <a:pPr marL="342900" lvl="0" indent="-342900">
              <a:buFontTx/>
              <a:buChar char="-"/>
            </a:pPr>
            <a:r>
              <a:rPr lang="tr-TR" sz="2400" dirty="0" smtClean="0">
                <a:solidFill>
                  <a:schemeClr val="bg1"/>
                </a:solidFill>
                <a:latin typeface="Arial Black" panose="020B0A04020102020204" pitchFamily="34" charset="0"/>
              </a:rPr>
              <a:t>Sınıf </a:t>
            </a:r>
            <a:r>
              <a:rPr lang="tr-TR" sz="2400" dirty="0">
                <a:solidFill>
                  <a:schemeClr val="bg1"/>
                </a:solidFill>
                <a:latin typeface="Arial Black" panose="020B0A04020102020204" pitchFamily="34" charset="0"/>
              </a:rPr>
              <a:t>yoklama listesi gözetmen tarafından eksiksiz olarak doldurulacak, gözetmen tarafından imzalanacaktır</a:t>
            </a:r>
            <a:r>
              <a:rPr lang="tr-TR" sz="2400" dirty="0" smtClean="0">
                <a:solidFill>
                  <a:schemeClr val="bg1"/>
                </a:solidFill>
                <a:latin typeface="Arial Black" panose="020B0A04020102020204" pitchFamily="34" charset="0"/>
              </a:rPr>
              <a:t>.</a:t>
            </a:r>
          </a:p>
          <a:p>
            <a:pPr marL="342900" lvl="0" indent="-342900">
              <a:buFontTx/>
              <a:buChar char="-"/>
            </a:pPr>
            <a:endParaRPr lang="tr-TR" sz="2400" dirty="0">
              <a:solidFill>
                <a:schemeClr val="bg1"/>
              </a:solidFill>
              <a:latin typeface="Arial Black" panose="020B0A04020102020204" pitchFamily="34" charset="0"/>
            </a:endParaRPr>
          </a:p>
          <a:p>
            <a:pPr marL="342900" lvl="0" indent="-342900">
              <a:buFontTx/>
              <a:buChar char="-"/>
            </a:pPr>
            <a:r>
              <a:rPr lang="tr-TR" sz="2400" dirty="0" smtClean="0">
                <a:solidFill>
                  <a:schemeClr val="bg1"/>
                </a:solidFill>
                <a:latin typeface="Arial Black" panose="020B0A04020102020204" pitchFamily="34" charset="0"/>
              </a:rPr>
              <a:t>İl </a:t>
            </a:r>
            <a:r>
              <a:rPr lang="tr-TR" sz="2400" dirty="0">
                <a:solidFill>
                  <a:schemeClr val="bg1"/>
                </a:solidFill>
                <a:latin typeface="Arial Black" panose="020B0A04020102020204" pitchFamily="34" charset="0"/>
              </a:rPr>
              <a:t>ortak yazılı sınavı optik cevap formlarında okul ve öğrenci bilgileri kodlanmış olarak gönderilmiştir. Öğrenci soru kitapçığındaki soruların doğru cevaplarını ve kitapçık türünü ilgili yere </a:t>
            </a:r>
            <a:r>
              <a:rPr lang="tr-TR" sz="2400" dirty="0" smtClean="0">
                <a:solidFill>
                  <a:schemeClr val="bg1"/>
                </a:solidFill>
                <a:latin typeface="Arial Black" panose="020B0A04020102020204" pitchFamily="34" charset="0"/>
              </a:rPr>
              <a:t>kodlayacaktır</a:t>
            </a:r>
          </a:p>
          <a:p>
            <a:pPr marL="342900" lvl="0" indent="-342900">
              <a:buFontTx/>
              <a:buChar char="-"/>
            </a:pPr>
            <a:endParaRPr lang="tr-TR" sz="2400" b="1" u="sng" dirty="0" smtClean="0">
              <a:solidFill>
                <a:schemeClr val="bg1"/>
              </a:solidFill>
              <a:latin typeface="Arial Black" panose="020B0A04020102020204" pitchFamily="34" charset="0"/>
            </a:endParaRPr>
          </a:p>
          <a:p>
            <a:pPr marL="342900" lvl="0" indent="-342900">
              <a:buFontTx/>
              <a:buChar char="-"/>
            </a:pPr>
            <a:r>
              <a:rPr lang="tr-TR" sz="2400" b="1" u="sng" dirty="0" smtClean="0">
                <a:solidFill>
                  <a:schemeClr val="bg1"/>
                </a:solidFill>
                <a:latin typeface="Arial Black" panose="020B0A04020102020204" pitchFamily="34" charset="0"/>
              </a:rPr>
              <a:t>Kitapçık </a:t>
            </a:r>
            <a:r>
              <a:rPr lang="tr-TR" sz="2400" b="1" u="sng" dirty="0">
                <a:solidFill>
                  <a:schemeClr val="bg1"/>
                </a:solidFill>
                <a:latin typeface="Arial Black" panose="020B0A04020102020204" pitchFamily="34" charset="0"/>
              </a:rPr>
              <a:t>türünü boş bırakan veya yanlış işaretleyen öğrencinin mağduriyeti ile ilgili sorumluluk öğrenci ve sınıftaki gözetmen öğretmene aittir.</a:t>
            </a:r>
            <a:endParaRPr lang="tr-TR" sz="24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6171838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fa Bilişim\Desktop\images (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7148" y="1"/>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827584" y="26902"/>
            <a:ext cx="7776864" cy="132343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SINAV GÖREVLİLERİNİN </a:t>
            </a:r>
            <a:r>
              <a:rPr lang="tr-TR" sz="40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DİKKATİNE!</a:t>
            </a:r>
            <a:endParaRPr lang="tr-TR" sz="40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endParaRPr>
          </a:p>
        </p:txBody>
      </p:sp>
      <p:sp>
        <p:nvSpPr>
          <p:cNvPr id="2" name="Dikdörtgen 1"/>
          <p:cNvSpPr/>
          <p:nvPr/>
        </p:nvSpPr>
        <p:spPr>
          <a:xfrm>
            <a:off x="224598" y="1524218"/>
            <a:ext cx="8982835" cy="4524315"/>
          </a:xfrm>
          <a:prstGeom prst="rect">
            <a:avLst/>
          </a:prstGeom>
        </p:spPr>
        <p:txBody>
          <a:bodyPr wrap="square">
            <a:spAutoFit/>
          </a:bodyPr>
          <a:lstStyle/>
          <a:p>
            <a:pPr lvl="0" algn="ctr"/>
            <a:r>
              <a:rPr lang="tr-TR" sz="3200" b="1" dirty="0">
                <a:solidFill>
                  <a:schemeClr val="bg1"/>
                </a:solidFill>
                <a:latin typeface="Arial Black" panose="020B0A04020102020204" pitchFamily="34" charset="0"/>
              </a:rPr>
              <a:t>Sınava girmeyen öğrenciler için (geçerli mazeretini belgelendirenlere) </a:t>
            </a:r>
            <a:r>
              <a:rPr lang="tr-TR" sz="4800" b="1" u="sng" dirty="0">
                <a:solidFill>
                  <a:schemeClr val="bg1"/>
                </a:solidFill>
                <a:latin typeface="Arial Black" panose="020B0A04020102020204" pitchFamily="34" charset="0"/>
              </a:rPr>
              <a:t>30-31 Aralık 2019 </a:t>
            </a:r>
            <a:endParaRPr lang="tr-TR" sz="4800" b="1" u="sng" dirty="0" smtClean="0">
              <a:solidFill>
                <a:schemeClr val="bg1"/>
              </a:solidFill>
              <a:latin typeface="Arial Black" panose="020B0A04020102020204" pitchFamily="34" charset="0"/>
            </a:endParaRPr>
          </a:p>
          <a:p>
            <a:pPr lvl="0" algn="ctr"/>
            <a:r>
              <a:rPr lang="tr-TR" sz="3200" b="1" dirty="0" smtClean="0">
                <a:solidFill>
                  <a:schemeClr val="bg1"/>
                </a:solidFill>
                <a:latin typeface="Arial Black" panose="020B0A04020102020204" pitchFamily="34" charset="0"/>
              </a:rPr>
              <a:t>tarihinde </a:t>
            </a:r>
          </a:p>
          <a:p>
            <a:pPr lvl="0" algn="ctr"/>
            <a:r>
              <a:rPr lang="tr-TR" sz="3600" b="1" dirty="0" smtClean="0">
                <a:solidFill>
                  <a:schemeClr val="bg1"/>
                </a:solidFill>
                <a:latin typeface="Arial Black" panose="020B0A04020102020204" pitchFamily="34" charset="0"/>
              </a:rPr>
              <a:t>saat </a:t>
            </a:r>
            <a:r>
              <a:rPr lang="tr-TR" sz="4800" b="1" dirty="0" smtClean="0">
                <a:solidFill>
                  <a:schemeClr val="bg1"/>
                </a:solidFill>
                <a:latin typeface="Arial Black" panose="020B0A04020102020204" pitchFamily="34" charset="0"/>
              </a:rPr>
              <a:t>10.00’</a:t>
            </a:r>
            <a:r>
              <a:rPr lang="tr-TR" sz="3600" b="1" dirty="0" smtClean="0">
                <a:solidFill>
                  <a:schemeClr val="bg1"/>
                </a:solidFill>
                <a:latin typeface="Arial Black" panose="020B0A04020102020204" pitchFamily="34" charset="0"/>
              </a:rPr>
              <a:t>da</a:t>
            </a:r>
          </a:p>
          <a:p>
            <a:pPr lvl="0" algn="ctr"/>
            <a:r>
              <a:rPr lang="tr-TR" sz="3200" b="1" dirty="0" smtClean="0">
                <a:solidFill>
                  <a:schemeClr val="bg1"/>
                </a:solidFill>
                <a:latin typeface="Arial Black" panose="020B0A04020102020204" pitchFamily="34" charset="0"/>
              </a:rPr>
              <a:t> </a:t>
            </a:r>
            <a:r>
              <a:rPr lang="tr-TR" sz="3200" b="1" dirty="0">
                <a:solidFill>
                  <a:schemeClr val="bg1"/>
                </a:solidFill>
                <a:latin typeface="Arial Black" panose="020B0A04020102020204" pitchFamily="34" charset="0"/>
              </a:rPr>
              <a:t>telafi sınavı yapılacaktır</a:t>
            </a:r>
            <a:r>
              <a:rPr lang="tr-TR" sz="3200" b="1" dirty="0" smtClean="0">
                <a:solidFill>
                  <a:schemeClr val="bg1"/>
                </a:solidFill>
                <a:latin typeface="Arial Black" panose="020B0A04020102020204" pitchFamily="34" charset="0"/>
              </a:rPr>
              <a:t>.</a:t>
            </a:r>
          </a:p>
          <a:p>
            <a:pPr lvl="0" algn="ctr"/>
            <a:r>
              <a:rPr lang="tr-TR" sz="3200" b="1" dirty="0" smtClean="0">
                <a:solidFill>
                  <a:schemeClr val="bg1"/>
                </a:solidFill>
                <a:latin typeface="Arial Black" panose="020B0A04020102020204" pitchFamily="34" charset="0"/>
              </a:rPr>
              <a:t> </a:t>
            </a:r>
            <a:r>
              <a:rPr lang="tr-TR" sz="3200" b="1" u="sng" dirty="0">
                <a:solidFill>
                  <a:schemeClr val="bg1"/>
                </a:solidFill>
                <a:latin typeface="Arial Black" panose="020B0A04020102020204" pitchFamily="34" charset="0"/>
              </a:rPr>
              <a:t>İlgili dersin öğretmeni </a:t>
            </a:r>
            <a:r>
              <a:rPr lang="tr-TR" sz="3200" b="1" dirty="0">
                <a:solidFill>
                  <a:schemeClr val="bg1"/>
                </a:solidFill>
                <a:latin typeface="Arial Black" panose="020B0A04020102020204" pitchFamily="34" charset="0"/>
              </a:rPr>
              <a:t>değerlendirmesini yapacaktır.</a:t>
            </a:r>
          </a:p>
        </p:txBody>
      </p:sp>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924" y="3717032"/>
            <a:ext cx="2380675" cy="1722471"/>
          </a:xfrm>
          <a:prstGeom prst="rect">
            <a:avLst/>
          </a:prstGeom>
        </p:spPr>
      </p:pic>
    </p:spTree>
    <p:extLst>
      <p:ext uri="{BB962C8B-B14F-4D97-AF65-F5344CB8AC3E}">
        <p14:creationId xmlns:p14="http://schemas.microsoft.com/office/powerpoint/2010/main" val="37662757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970</Words>
  <Application>Microsoft Office PowerPoint</Application>
  <PresentationFormat>Ekran Gösterisi (4:3)</PresentationFormat>
  <Paragraphs>142</Paragraphs>
  <Slides>20</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20</vt:i4>
      </vt:variant>
    </vt:vector>
  </HeadingPairs>
  <TitlesOfParts>
    <vt:vector size="26" baseType="lpstr">
      <vt:lpstr>Arial</vt:lpstr>
      <vt:lpstr>Arial Black</vt:lpstr>
      <vt:lpstr>Calibri</vt:lpstr>
      <vt:lpstr>Symbol</vt:lpstr>
      <vt:lpstr>Times New Roman</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Alfa Bilişim</dc:creator>
  <cp:lastModifiedBy>ODM</cp:lastModifiedBy>
  <cp:revision>14</cp:revision>
  <dcterms:created xsi:type="dcterms:W3CDTF">2019-12-11T11:02:13Z</dcterms:created>
  <dcterms:modified xsi:type="dcterms:W3CDTF">2019-12-12T08:07:31Z</dcterms:modified>
</cp:coreProperties>
</file>