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8" r:id="rId3"/>
    <p:sldId id="270" r:id="rId4"/>
    <p:sldId id="387" r:id="rId5"/>
    <p:sldId id="388" r:id="rId6"/>
    <p:sldId id="271" r:id="rId7"/>
    <p:sldId id="272" r:id="rId8"/>
    <p:sldId id="389" r:id="rId9"/>
    <p:sldId id="390" r:id="rId10"/>
    <p:sldId id="273" r:id="rId11"/>
    <p:sldId id="274" r:id="rId12"/>
    <p:sldId id="391" r:id="rId13"/>
    <p:sldId id="392" r:id="rId14"/>
    <p:sldId id="383" r:id="rId15"/>
    <p:sldId id="381" r:id="rId16"/>
    <p:sldId id="393" r:id="rId17"/>
    <p:sldId id="39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85" r:id="rId51"/>
    <p:sldId id="386" r:id="rId52"/>
    <p:sldId id="358" r:id="rId53"/>
    <p:sldId id="359" r:id="rId54"/>
    <p:sldId id="362" r:id="rId55"/>
    <p:sldId id="363" r:id="rId56"/>
    <p:sldId id="360" r:id="rId57"/>
    <p:sldId id="361" r:id="rId58"/>
  </p:sldIdLst>
  <p:sldSz cx="12192000" cy="6858000"/>
  <p:notesSz cx="7099300"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91" autoAdjust="0"/>
    <p:restoredTop sz="95441" autoAdjust="0"/>
  </p:normalViewPr>
  <p:slideViewPr>
    <p:cSldViewPr snapToGrid="0">
      <p:cViewPr varScale="1">
        <p:scale>
          <a:sx n="79" d="100"/>
          <a:sy n="79" d="100"/>
        </p:scale>
        <p:origin x="96"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1">
          <a:blip r:embed="rId2">
            <a:alphaModFix amt="21000"/>
            <a:lum/>
          </a:blip>
          <a:srcRect/>
          <a:tile tx="0" ty="0" sx="100000" sy="100000" flip="none" algn="tl"/>
        </a:blipFill>
        <a:effectLst/>
      </p:bgPr>
    </p:bg>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1B305-4AC1-47E8-8323-E102EAB69338}" type="slidenum">
              <a:rPr lang="tr-TR" smtClean="0"/>
              <a:t>‹#›</a:t>
            </a:fld>
            <a:endParaRPr lang="tr-TR"/>
          </a:p>
        </p:txBody>
      </p:sp>
      <p:pic>
        <p:nvPicPr>
          <p:cNvPr id="8" name="Resim 7"/>
          <p:cNvPicPr>
            <a:picLocks noChangeAspect="1"/>
          </p:cNvPicPr>
          <p:nvPr userDrawn="1"/>
        </p:nvPicPr>
        <p:blipFill rotWithShape="1">
          <a:blip r:embed="rId3">
            <a:extLst>
              <a:ext uri="{28A0092B-C50C-407E-A947-70E740481C1C}">
                <a14:useLocalDpi xmlns:a14="http://schemas.microsoft.com/office/drawing/2010/main" val="0"/>
              </a:ext>
            </a:extLst>
          </a:blip>
          <a:srcRect l="55368"/>
          <a:stretch/>
        </p:blipFill>
        <p:spPr>
          <a:xfrm>
            <a:off x="-2013472" y="0"/>
            <a:ext cx="4081112" cy="6858000"/>
          </a:xfrm>
          <a:prstGeom prst="rect">
            <a:avLst/>
          </a:prstGeom>
        </p:spPr>
      </p:pic>
      <p:sp>
        <p:nvSpPr>
          <p:cNvPr id="10" name="Yuvarlatılmış Dikdörtgen 9"/>
          <p:cNvSpPr/>
          <p:nvPr userDrawn="1"/>
        </p:nvSpPr>
        <p:spPr>
          <a:xfrm>
            <a:off x="376199" y="1940566"/>
            <a:ext cx="10337950" cy="1771493"/>
          </a:xfrm>
          <a:prstGeom prst="roundRect">
            <a:avLst>
              <a:gd name="adj" fmla="val 50000"/>
            </a:avLst>
          </a:prstGeom>
          <a:solidFill>
            <a:srgbClr val="F80000">
              <a:alpha val="35000"/>
            </a:srgbClr>
          </a:solidFill>
          <a:ln w="38100">
            <a:solidFill>
              <a:srgbClr val="D1D1D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pc="-150" dirty="0"/>
          </a:p>
        </p:txBody>
      </p:sp>
      <p:pic>
        <p:nvPicPr>
          <p:cNvPr id="11" name="Resim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7831" y="2008331"/>
            <a:ext cx="1563761" cy="1553144"/>
          </a:xfrm>
          <a:prstGeom prst="ellipse">
            <a:avLst/>
          </a:prstGeom>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1" name="Metin kutusu 20"/>
          <p:cNvSpPr txBox="1"/>
          <p:nvPr userDrawn="1"/>
        </p:nvSpPr>
        <p:spPr>
          <a:xfrm>
            <a:off x="2057356" y="2564703"/>
            <a:ext cx="8656793" cy="523220"/>
          </a:xfrm>
          <a:prstGeom prst="rect">
            <a:avLst/>
          </a:prstGeom>
          <a:noFill/>
        </p:spPr>
        <p:txBody>
          <a:bodyPr wrap="none" rtlCol="0">
            <a:spAutoFit/>
          </a:bodyPr>
          <a:lstStyle/>
          <a:p>
            <a:r>
              <a:rPr lang="tr-TR" sz="2800" b="1" spc="0" dirty="0" smtClean="0">
                <a:latin typeface="Arial Narrow" panose="020B0606020202030204" pitchFamily="34" charset="0"/>
              </a:rPr>
              <a:t>Ölçme Değerlendirme Ve Sınav Hizmetleri Genel Müdürlüğü</a:t>
            </a:r>
            <a:endParaRPr lang="tr-TR" sz="2800" b="1" spc="0" dirty="0">
              <a:latin typeface="Arial Narrow" panose="020B0606020202030204" pitchFamily="34" charset="0"/>
            </a:endParaRPr>
          </a:p>
        </p:txBody>
      </p:sp>
      <p:sp>
        <p:nvSpPr>
          <p:cNvPr id="24" name="Veri Yer Tutucusu 3"/>
          <p:cNvSpPr>
            <a:spLocks noGrp="1"/>
          </p:cNvSpPr>
          <p:nvPr>
            <p:ph type="dt" sz="half" idx="10"/>
          </p:nvPr>
        </p:nvSpPr>
        <p:spPr>
          <a:xfrm>
            <a:off x="838200" y="6356350"/>
            <a:ext cx="2743200" cy="365125"/>
          </a:xfrm>
        </p:spPr>
        <p:txBody>
          <a:bodyPr/>
          <a:lstStyle/>
          <a:p>
            <a:fld id="{ABE0E99E-40A5-4744-9166-7259B7278F95}" type="datetime1">
              <a:rPr lang="tr-TR" smtClean="0"/>
              <a:t>25.10.2019</a:t>
            </a:fld>
            <a:endParaRPr lang="tr-TR"/>
          </a:p>
        </p:txBody>
      </p:sp>
    </p:spTree>
    <p:extLst>
      <p:ext uri="{BB962C8B-B14F-4D97-AF65-F5344CB8AC3E}">
        <p14:creationId xmlns:p14="http://schemas.microsoft.com/office/powerpoint/2010/main" val="5330422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16" name="Aynı Yanın Köşesi Yuvarlatılmış Dikdörtgen 15"/>
          <p:cNvSpPr/>
          <p:nvPr userDrawn="1"/>
        </p:nvSpPr>
        <p:spPr>
          <a:xfrm rot="10800000">
            <a:off x="155275" y="739525"/>
            <a:ext cx="11880000" cy="5978908"/>
          </a:xfrm>
          <a:prstGeom prst="round2SameRect">
            <a:avLst>
              <a:gd name="adj1" fmla="val 4286"/>
              <a:gd name="adj2" fmla="val 0"/>
            </a:avLst>
          </a:prstGeom>
          <a:blipFill dpi="0" rotWithShape="1">
            <a:blip r:embed="rId2">
              <a:alphaModFix amt="19000"/>
            </a:blip>
            <a:srcRect/>
            <a:tile tx="0" ty="0" sx="85000" sy="85000" flip="none" algn="tl"/>
          </a:blipFill>
          <a:ln w="38100">
            <a:solidFill>
              <a:srgbClr val="D1D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Aynı Yanın Köşesi Yuvarlatılmış Dikdörtgen 27"/>
          <p:cNvSpPr/>
          <p:nvPr userDrawn="1"/>
        </p:nvSpPr>
        <p:spPr>
          <a:xfrm>
            <a:off x="155275" y="128422"/>
            <a:ext cx="11880000" cy="794991"/>
          </a:xfrm>
          <a:prstGeom prst="round2SameRect">
            <a:avLst>
              <a:gd name="adj1" fmla="val 22721"/>
              <a:gd name="adj2" fmla="val 0"/>
            </a:avLst>
          </a:prstGeom>
          <a:blipFill dpi="0" rotWithShape="1">
            <a:blip r:embed="rId3"/>
            <a:srcRect/>
            <a:tile tx="0" ty="0" sx="100000" sy="100000" flip="none" algn="tl"/>
          </a:blipFill>
          <a:ln w="38100">
            <a:solidFill>
              <a:srgbClr val="D1D1D1"/>
            </a:solidFill>
          </a:ln>
          <a:effectLst>
            <a:outerShdw blurRad="50800"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9" name="Resim 2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48901" y="189816"/>
            <a:ext cx="676796" cy="672201"/>
          </a:xfrm>
          <a:prstGeom prst="ellipse">
            <a:avLst/>
          </a:prstGeom>
          <a:blipFill dpi="0" rotWithShape="1">
            <a:blip r:embed="rId5"/>
            <a:srcRect/>
            <a:stretch>
              <a:fillRect/>
            </a:stretch>
          </a:blipFill>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1" name="Unvan 1"/>
          <p:cNvSpPr>
            <a:spLocks noGrp="1"/>
          </p:cNvSpPr>
          <p:nvPr>
            <p:ph type="title"/>
          </p:nvPr>
        </p:nvSpPr>
        <p:spPr>
          <a:xfrm>
            <a:off x="300165" y="301312"/>
            <a:ext cx="10515600" cy="449208"/>
          </a:xfrm>
        </p:spPr>
        <p:txBody>
          <a:bodyPr anchor="t">
            <a:normAutofit/>
          </a:bodyPr>
          <a:lstStyle>
            <a:lvl1pPr>
              <a:defRPr sz="2800">
                <a:solidFill>
                  <a:schemeClr val="bg1"/>
                </a:solidFill>
                <a:effectLst>
                  <a:outerShdw blurRad="38100" dist="38100" dir="2700000" algn="tl">
                    <a:srgbClr val="000000">
                      <a:alpha val="43137"/>
                    </a:srgbClr>
                  </a:outerShdw>
                </a:effectLst>
              </a:defRPr>
            </a:lvl1pPr>
          </a:lstStyle>
          <a:p>
            <a:r>
              <a:rPr lang="tr-TR" smtClean="0"/>
              <a:t>Asıl başlık stili için tıklatın</a:t>
            </a:r>
            <a:endParaRPr lang="tr-TR"/>
          </a:p>
        </p:txBody>
      </p:sp>
      <p:sp>
        <p:nvSpPr>
          <p:cNvPr id="32" name="İçerik Yer Tutucusu 2"/>
          <p:cNvSpPr>
            <a:spLocks noGrp="1"/>
          </p:cNvSpPr>
          <p:nvPr>
            <p:ph idx="1"/>
          </p:nvPr>
        </p:nvSpPr>
        <p:spPr>
          <a:xfrm>
            <a:off x="300165" y="1020278"/>
            <a:ext cx="11625532" cy="5047313"/>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33" name="Veri Yer Tutucusu 3"/>
          <p:cNvSpPr>
            <a:spLocks noGrp="1"/>
          </p:cNvSpPr>
          <p:nvPr>
            <p:ph type="dt" sz="half" idx="10"/>
          </p:nvPr>
        </p:nvSpPr>
        <p:spPr>
          <a:xfrm>
            <a:off x="818947" y="6067591"/>
            <a:ext cx="2743200" cy="365125"/>
          </a:xfrm>
        </p:spPr>
        <p:txBody>
          <a:bodyPr/>
          <a:lstStyle/>
          <a:p>
            <a:fld id="{F1E803BB-83BA-4040-A69D-987CF0B0FAEA}" type="datetime1">
              <a:rPr lang="tr-TR" smtClean="0"/>
              <a:t>25.10.2019</a:t>
            </a:fld>
            <a:endParaRPr lang="tr-TR"/>
          </a:p>
        </p:txBody>
      </p:sp>
      <p:sp>
        <p:nvSpPr>
          <p:cNvPr id="34" name="Altbilgi Yer Tutucusu 4"/>
          <p:cNvSpPr>
            <a:spLocks noGrp="1"/>
          </p:cNvSpPr>
          <p:nvPr>
            <p:ph type="ftr" sz="quarter" idx="11"/>
          </p:nvPr>
        </p:nvSpPr>
        <p:spPr>
          <a:xfrm>
            <a:off x="4019347" y="6067591"/>
            <a:ext cx="4114800" cy="365125"/>
          </a:xfrm>
        </p:spPr>
        <p:txBody>
          <a:bodyPr/>
          <a:lstStyle/>
          <a:p>
            <a:endParaRPr lang="tr-TR"/>
          </a:p>
        </p:txBody>
      </p:sp>
      <p:sp>
        <p:nvSpPr>
          <p:cNvPr id="35" name="Slayt Numarası Yer Tutucusu 5"/>
          <p:cNvSpPr>
            <a:spLocks noGrp="1"/>
          </p:cNvSpPr>
          <p:nvPr>
            <p:ph type="sldNum" sz="quarter" idx="12"/>
          </p:nvPr>
        </p:nvSpPr>
        <p:spPr>
          <a:xfrm>
            <a:off x="11531065" y="6313568"/>
            <a:ext cx="485358" cy="365125"/>
          </a:xfrm>
        </p:spPr>
        <p:txBody>
          <a:bodyPr/>
          <a:lstStyle>
            <a:lvl1pPr algn="l">
              <a:defRPr sz="1400" b="1">
                <a:solidFill>
                  <a:srgbClr val="A50100"/>
                </a:solidFill>
                <a:effectLst>
                  <a:outerShdw blurRad="38100" dist="38100" dir="2700000" algn="tl">
                    <a:srgbClr val="000000">
                      <a:alpha val="43137"/>
                    </a:srgbClr>
                  </a:outerShdw>
                </a:effectLst>
              </a:defRPr>
            </a:lvl1pPr>
          </a:lstStyle>
          <a:p>
            <a:fld id="{C6B1B305-4AC1-47E8-8323-E102EAB69338}" type="slidenum">
              <a:rPr lang="tr-TR" smtClean="0"/>
              <a:pPr/>
              <a:t>‹#›</a:t>
            </a:fld>
            <a:endParaRPr lang="tr-TR"/>
          </a:p>
        </p:txBody>
      </p:sp>
    </p:spTree>
    <p:extLst>
      <p:ext uri="{BB962C8B-B14F-4D97-AF65-F5344CB8AC3E}">
        <p14:creationId xmlns:p14="http://schemas.microsoft.com/office/powerpoint/2010/main" val="250348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aşlık Slaydı">
    <p:bg>
      <p:bgPr>
        <a:blipFill dpi="0" rotWithShape="1">
          <a:blip r:embed="rId2">
            <a:alphaModFix amt="21000"/>
            <a:lum/>
          </a:blip>
          <a:srcRect/>
          <a:tile tx="0" ty="0" sx="100000" sy="100000" flip="none" algn="tl"/>
        </a:blipFill>
        <a:effectLst/>
      </p:bgPr>
    </p:bg>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1B305-4AC1-47E8-8323-E102EAB69338}" type="slidenum">
              <a:rPr lang="tr-TR" smtClean="0"/>
              <a:t>‹#›</a:t>
            </a:fld>
            <a:endParaRPr lang="tr-TR"/>
          </a:p>
        </p:txBody>
      </p:sp>
      <p:pic>
        <p:nvPicPr>
          <p:cNvPr id="8" name="Resim 7"/>
          <p:cNvPicPr>
            <a:picLocks noChangeAspect="1"/>
          </p:cNvPicPr>
          <p:nvPr userDrawn="1"/>
        </p:nvPicPr>
        <p:blipFill rotWithShape="1">
          <a:blip r:embed="rId3">
            <a:extLst>
              <a:ext uri="{28A0092B-C50C-407E-A947-70E740481C1C}">
                <a14:useLocalDpi xmlns:a14="http://schemas.microsoft.com/office/drawing/2010/main" val="0"/>
              </a:ext>
            </a:extLst>
          </a:blip>
          <a:srcRect l="55368"/>
          <a:stretch/>
        </p:blipFill>
        <p:spPr>
          <a:xfrm>
            <a:off x="-2013472" y="0"/>
            <a:ext cx="4081112" cy="6858000"/>
          </a:xfrm>
          <a:prstGeom prst="rect">
            <a:avLst/>
          </a:prstGeom>
        </p:spPr>
      </p:pic>
      <p:sp>
        <p:nvSpPr>
          <p:cNvPr id="10" name="Yuvarlatılmış Dikdörtgen 9"/>
          <p:cNvSpPr/>
          <p:nvPr userDrawn="1"/>
        </p:nvSpPr>
        <p:spPr>
          <a:xfrm>
            <a:off x="376199" y="1940566"/>
            <a:ext cx="10337950" cy="1771493"/>
          </a:xfrm>
          <a:prstGeom prst="roundRect">
            <a:avLst>
              <a:gd name="adj" fmla="val 50000"/>
            </a:avLst>
          </a:prstGeom>
          <a:solidFill>
            <a:srgbClr val="F80000">
              <a:alpha val="35000"/>
            </a:srgbClr>
          </a:solidFill>
          <a:ln w="38100">
            <a:solidFill>
              <a:srgbClr val="D1D1D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pc="-150" dirty="0"/>
          </a:p>
        </p:txBody>
      </p:sp>
      <p:pic>
        <p:nvPicPr>
          <p:cNvPr id="11" name="Resim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7831" y="2008331"/>
            <a:ext cx="1563761" cy="1553144"/>
          </a:xfrm>
          <a:prstGeom prst="ellipse">
            <a:avLst/>
          </a:prstGeom>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1" name="Metin kutusu 20"/>
          <p:cNvSpPr txBox="1"/>
          <p:nvPr userDrawn="1"/>
        </p:nvSpPr>
        <p:spPr>
          <a:xfrm>
            <a:off x="2057356" y="2564703"/>
            <a:ext cx="8656793" cy="523220"/>
          </a:xfrm>
          <a:prstGeom prst="rect">
            <a:avLst/>
          </a:prstGeom>
          <a:noFill/>
        </p:spPr>
        <p:txBody>
          <a:bodyPr wrap="none" rtlCol="0">
            <a:spAutoFit/>
          </a:bodyPr>
          <a:lstStyle/>
          <a:p>
            <a:r>
              <a:rPr lang="tr-TR" sz="2800" b="1" spc="0" dirty="0" smtClean="0">
                <a:latin typeface="Arial Narrow" panose="020B0606020202030204" pitchFamily="34" charset="0"/>
              </a:rPr>
              <a:t>Ölçme Değerlendirme Ve Sınav Hizmetleri Genel Müdürlüğü</a:t>
            </a:r>
            <a:endParaRPr lang="tr-TR" sz="2800" b="1" spc="0" dirty="0">
              <a:latin typeface="Arial Narrow" panose="020B0606020202030204" pitchFamily="34" charset="0"/>
            </a:endParaRPr>
          </a:p>
        </p:txBody>
      </p:sp>
      <p:sp>
        <p:nvSpPr>
          <p:cNvPr id="22" name="Metin kutusu 21"/>
          <p:cNvSpPr txBox="1"/>
          <p:nvPr userDrawn="1"/>
        </p:nvSpPr>
        <p:spPr>
          <a:xfrm>
            <a:off x="5155613" y="4264105"/>
            <a:ext cx="3638560" cy="1015663"/>
          </a:xfrm>
          <a:prstGeom prst="rect">
            <a:avLst/>
          </a:prstGeom>
          <a:noFill/>
        </p:spPr>
        <p:txBody>
          <a:bodyPr wrap="none" rtlCol="0">
            <a:spAutoFit/>
          </a:bodyPr>
          <a:lstStyle/>
          <a:p>
            <a:r>
              <a:rPr lang="tr-TR" sz="6000" b="1" dirty="0" smtClean="0">
                <a:solidFill>
                  <a:srgbClr val="C20000"/>
                </a:solidFill>
                <a:effectLst>
                  <a:outerShdw blurRad="38100" dist="38100" dir="2700000" algn="tl">
                    <a:srgbClr val="000000">
                      <a:alpha val="43137"/>
                    </a:srgbClr>
                  </a:outerShdw>
                </a:effectLst>
                <a:latin typeface="+mj-lt"/>
              </a:rPr>
              <a:t>Teşekkürler</a:t>
            </a:r>
            <a:endParaRPr lang="tr-TR" sz="6000" b="1" dirty="0">
              <a:solidFill>
                <a:srgbClr val="C20000"/>
              </a:solidFill>
              <a:effectLst>
                <a:outerShdw blurRad="38100" dist="38100" dir="2700000" algn="tl">
                  <a:srgbClr val="000000">
                    <a:alpha val="43137"/>
                  </a:srgbClr>
                </a:outerShdw>
              </a:effectLst>
              <a:latin typeface="+mj-lt"/>
            </a:endParaRPr>
          </a:p>
        </p:txBody>
      </p:sp>
      <p:sp>
        <p:nvSpPr>
          <p:cNvPr id="24" name="Veri Yer Tutucusu 3"/>
          <p:cNvSpPr>
            <a:spLocks noGrp="1"/>
          </p:cNvSpPr>
          <p:nvPr>
            <p:ph type="dt" sz="half" idx="10"/>
          </p:nvPr>
        </p:nvSpPr>
        <p:spPr>
          <a:xfrm>
            <a:off x="838200" y="6356350"/>
            <a:ext cx="2743200" cy="365125"/>
          </a:xfrm>
        </p:spPr>
        <p:txBody>
          <a:bodyPr/>
          <a:lstStyle/>
          <a:p>
            <a:fld id="{ABE0E99E-40A5-4744-9166-7259B7278F95}" type="datetime1">
              <a:rPr lang="tr-TR" smtClean="0"/>
              <a:t>25.10.2019</a:t>
            </a:fld>
            <a:endParaRPr lang="tr-TR"/>
          </a:p>
        </p:txBody>
      </p:sp>
    </p:spTree>
    <p:extLst>
      <p:ext uri="{BB962C8B-B14F-4D97-AF65-F5344CB8AC3E}">
        <p14:creationId xmlns:p14="http://schemas.microsoft.com/office/powerpoint/2010/main" val="42692544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2969E-95E9-4D58-AC39-12C308DD3054}" type="datetime1">
              <a:rPr lang="tr-TR" smtClean="0"/>
              <a:t>25.10.2019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1B305-4AC1-47E8-8323-E102EAB69338}" type="slidenum">
              <a:rPr lang="tr-TR" smtClean="0"/>
              <a:t>‹#›</a:t>
            </a:fld>
            <a:endParaRPr lang="tr-TR"/>
          </a:p>
        </p:txBody>
      </p:sp>
    </p:spTree>
    <p:extLst>
      <p:ext uri="{BB962C8B-B14F-4D97-AF65-F5344CB8AC3E}">
        <p14:creationId xmlns:p14="http://schemas.microsoft.com/office/powerpoint/2010/main" val="1163666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file:///C:\Users\Kamil%20KENAN%20ERDOGAN.KARANFILALANI\Desktop\KUMLUCA\Dyk%20ek%20&#220;cre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MEVZUAT KAYNAKLARI</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1</a:t>
            </a:fld>
            <a:endParaRPr lang="tr-TR"/>
          </a:p>
        </p:txBody>
      </p:sp>
      <p:sp>
        <p:nvSpPr>
          <p:cNvPr id="6" name="2 İçerik Yer Tutucusu"/>
          <p:cNvSpPr txBox="1">
            <a:spLocks/>
          </p:cNvSpPr>
          <p:nvPr/>
        </p:nvSpPr>
        <p:spPr bwMode="auto">
          <a:xfrm>
            <a:off x="942072" y="1168531"/>
            <a:ext cx="9873693" cy="5327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tr-TR" sz="2400" b="1" dirty="0" smtClean="0">
                <a:latin typeface="Times New Roman" pitchFamily="18" charset="0"/>
                <a:cs typeface="Times New Roman" pitchFamily="18" charset="0"/>
              </a:rPr>
              <a:t>Millî Eğitim Bakanlığı Yönetici ve Öğretmenlerinin Ders ve Ek Ders Saatlerine İlişkin Karar </a:t>
            </a:r>
          </a:p>
          <a:p>
            <a:pPr algn="just"/>
            <a:r>
              <a:rPr lang="tr-TR" sz="2400" b="1" dirty="0" smtClean="0">
                <a:latin typeface="Times New Roman" pitchFamily="18" charset="0"/>
                <a:cs typeface="Times New Roman" pitchFamily="18" charset="0"/>
              </a:rPr>
              <a:t>Kamu Görevlilerinin Geneline ve Hizmet Kollarına Yönelik Mali ve Sosyal Haklara İlişkin 2. Dönem (2014-2015) ve 3. Dönem (2015-2016) ve  (2016-2017) Toplu Sözleşme </a:t>
            </a:r>
          </a:p>
          <a:p>
            <a:pPr algn="just"/>
            <a:r>
              <a:rPr lang="tr-TR" sz="2400" b="1" dirty="0" smtClean="0">
                <a:latin typeface="Times New Roman" pitchFamily="18" charset="0"/>
                <a:cs typeface="Times New Roman" pitchFamily="18" charset="0"/>
              </a:rPr>
              <a:t>Millî Eğitim Bakanlığı Öğretmen Atama ve Yer Değiştirme Yönetmeliği</a:t>
            </a:r>
          </a:p>
          <a:p>
            <a:pPr algn="just"/>
            <a:r>
              <a:rPr lang="tr-TR" sz="2400" b="1" dirty="0" smtClean="0">
                <a:latin typeface="Times New Roman" pitchFamily="18" charset="0"/>
                <a:cs typeface="Times New Roman" pitchFamily="18" charset="0"/>
              </a:rPr>
              <a:t>657 Sayılı Devlet Memurları Kanunu</a:t>
            </a:r>
          </a:p>
          <a:p>
            <a:pPr algn="just"/>
            <a:r>
              <a:rPr lang="tr-TR" sz="24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r>
              <a:rPr lang="tr-TR" sz="2400" b="1" dirty="0" smtClean="0">
                <a:latin typeface="Times New Roman" pitchFamily="18" charset="0"/>
                <a:cs typeface="Times New Roman" pitchFamily="18" charset="0"/>
              </a:rPr>
              <a:t>Millî Eğitim Bakanlığı Rehberlik ve Psikolojik Danışma Hizmetleri Yönetmeliği </a:t>
            </a:r>
          </a:p>
          <a:p>
            <a:pPr algn="just"/>
            <a:r>
              <a:rPr lang="tr-TR" sz="2400" b="1" dirty="0" smtClean="0">
                <a:latin typeface="Times New Roman" pitchFamily="18" charset="0"/>
                <a:cs typeface="Times New Roman" pitchFamily="18" charset="0"/>
              </a:rPr>
              <a:t>Talim Terbiye Kurulu Ö</a:t>
            </a:r>
            <a:r>
              <a:rPr lang="sv-SE" sz="2400" b="1" dirty="0" smtClean="0">
                <a:latin typeface="Times New Roman" pitchFamily="18" charset="0"/>
                <a:cs typeface="Times New Roman" pitchFamily="18" charset="0"/>
              </a:rPr>
              <a:t>ğretmenlik </a:t>
            </a:r>
            <a:r>
              <a:rPr lang="tr-TR" sz="2400" b="1" dirty="0" smtClean="0">
                <a:latin typeface="Times New Roman" pitchFamily="18" charset="0"/>
                <a:cs typeface="Times New Roman" pitchFamily="18" charset="0"/>
              </a:rPr>
              <a:t>A</a:t>
            </a:r>
            <a:r>
              <a:rPr lang="sv-SE" sz="2400" b="1" dirty="0" smtClean="0">
                <a:latin typeface="Times New Roman" pitchFamily="18" charset="0"/>
                <a:cs typeface="Times New Roman" pitchFamily="18" charset="0"/>
              </a:rPr>
              <a:t>lanlari</a:t>
            </a:r>
            <a:r>
              <a:rPr lang="sv-SE"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A</a:t>
            </a:r>
            <a:r>
              <a:rPr lang="sv-SE" sz="2400" b="1" dirty="0" smtClean="0">
                <a:latin typeface="Times New Roman" pitchFamily="18" charset="0"/>
                <a:cs typeface="Times New Roman" pitchFamily="18" charset="0"/>
              </a:rPr>
              <a:t>tama </a:t>
            </a:r>
            <a:r>
              <a:rPr lang="sv-SE" sz="2400" b="1" dirty="0">
                <a:latin typeface="Times New Roman" pitchFamily="18" charset="0"/>
                <a:cs typeface="Times New Roman" pitchFamily="18" charset="0"/>
              </a:rPr>
              <a:t>ve </a:t>
            </a:r>
            <a:r>
              <a:rPr lang="tr-TR" sz="2400" b="1" dirty="0" smtClean="0">
                <a:latin typeface="Times New Roman" pitchFamily="18" charset="0"/>
                <a:cs typeface="Times New Roman" pitchFamily="18" charset="0"/>
              </a:rPr>
              <a:t>D</a:t>
            </a:r>
            <a:r>
              <a:rPr lang="sv-SE" sz="2400" b="1" dirty="0" smtClean="0">
                <a:latin typeface="Times New Roman" pitchFamily="18" charset="0"/>
                <a:cs typeface="Times New Roman" pitchFamily="18" charset="0"/>
              </a:rPr>
              <a:t>ers </a:t>
            </a:r>
            <a:r>
              <a:rPr lang="tr-TR" sz="2400" b="1" dirty="0" smtClean="0">
                <a:latin typeface="Times New Roman" pitchFamily="18" charset="0"/>
                <a:cs typeface="Times New Roman" pitchFamily="18" charset="0"/>
              </a:rPr>
              <a:t>O</a:t>
            </a:r>
            <a:r>
              <a:rPr lang="sv-SE" sz="2400" b="1" dirty="0" smtClean="0">
                <a:latin typeface="Times New Roman" pitchFamily="18" charset="0"/>
                <a:cs typeface="Times New Roman" pitchFamily="18" charset="0"/>
              </a:rPr>
              <a:t>kutma </a:t>
            </a:r>
            <a:r>
              <a:rPr lang="tr-TR" sz="2400" b="1" dirty="0" smtClean="0">
                <a:latin typeface="Times New Roman" pitchFamily="18" charset="0"/>
                <a:cs typeface="Times New Roman" pitchFamily="18" charset="0"/>
              </a:rPr>
              <a:t>E</a:t>
            </a:r>
            <a:r>
              <a:rPr lang="sv-SE" sz="2400" b="1" dirty="0" smtClean="0">
                <a:latin typeface="Times New Roman" pitchFamily="18" charset="0"/>
                <a:cs typeface="Times New Roman" pitchFamily="18" charset="0"/>
              </a:rPr>
              <a:t>saslari </a:t>
            </a:r>
            <a:r>
              <a:rPr lang="sv-SE" dirty="0"/>
              <a:t>	</a:t>
            </a:r>
          </a:p>
          <a:p>
            <a:pPr algn="just">
              <a:buFont typeface="Wingdings" pitchFamily="2" charset="2"/>
              <a:buChar char="ü"/>
            </a:pPr>
            <a:endParaRPr lang="tr-TR" sz="2000" b="1"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99166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10</a:t>
            </a:fld>
            <a:endParaRPr lang="tr-TR"/>
          </a:p>
        </p:txBody>
      </p:sp>
      <p:sp>
        <p:nvSpPr>
          <p:cNvPr id="6" name="Dikdörtgen 5"/>
          <p:cNvSpPr/>
          <p:nvPr/>
        </p:nvSpPr>
        <p:spPr>
          <a:xfrm>
            <a:off x="939228" y="2391699"/>
            <a:ext cx="9984145" cy="230832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3:</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b="1" dirty="0" smtClean="0">
                <a:solidFill>
                  <a:srgbClr val="C00000"/>
                </a:solidFill>
                <a:latin typeface="Times New Roman" panose="02020603050405020304" pitchFamily="18" charset="0"/>
                <a:cs typeface="Times New Roman" panose="02020603050405020304" pitchFamily="18" charset="0"/>
              </a:rPr>
              <a:t>Okul </a:t>
            </a:r>
            <a:r>
              <a:rPr lang="tr-TR" sz="2400" b="1" dirty="0">
                <a:solidFill>
                  <a:srgbClr val="C00000"/>
                </a:solidFill>
                <a:latin typeface="Times New Roman" panose="02020603050405020304" pitchFamily="18" charset="0"/>
                <a:cs typeface="Times New Roman" panose="02020603050405020304" pitchFamily="18" charset="0"/>
              </a:rPr>
              <a:t>yöneticilerine hafta sonu cumartesi ve pazar günleri için kurs merkezi müdürlüğü görevinden dolayı alması gereken günlük 2 saatlik ek ders ücreti %100 fazlasıyla ödenir mi? </a:t>
            </a:r>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590355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11</a:t>
            </a:fld>
            <a:endParaRPr lang="tr-T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45652"/>
            <a:ext cx="708576" cy="706823"/>
          </a:xfrm>
          <a:prstGeom prst="rect">
            <a:avLst/>
          </a:prstGeom>
        </p:spPr>
      </p:pic>
      <p:sp>
        <p:nvSpPr>
          <p:cNvPr id="6" name="Dikdörtgen 5"/>
          <p:cNvSpPr/>
          <p:nvPr/>
        </p:nvSpPr>
        <p:spPr>
          <a:xfrm>
            <a:off x="1208689" y="1476035"/>
            <a:ext cx="9438910" cy="526297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3:</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Destekleme ve yetiştirme kurslarında cumartesi ve pazar günleri yönetim görevi yürüten bir yöneticinin bu görevi karşılığında yararlanacağı 2 saatlik ek ders ücretinin,  </a:t>
            </a:r>
            <a:r>
              <a:rPr lang="tr-TR" sz="2400" i="1" dirty="0">
                <a:solidFill>
                  <a:srgbClr val="FF0000"/>
                </a:solidFill>
                <a:latin typeface="Times New Roman" panose="02020603050405020304" pitchFamily="18" charset="0"/>
                <a:cs typeface="Times New Roman" panose="02020603050405020304" pitchFamily="18" charset="0"/>
              </a:rPr>
              <a:t>657 sayılı Kanunun 176'ncı maddesine</a:t>
            </a:r>
            <a:r>
              <a:rPr lang="tr-TR" sz="2400"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a:p>
            <a:pPr algn="just"/>
            <a:r>
              <a:rPr lang="tr-TR" sz="2400" i="1" dirty="0" smtClean="0">
                <a:solidFill>
                  <a:srgbClr val="FF0000"/>
                </a:solidFill>
                <a:latin typeface="Times New Roman" pitchFamily="18" charset="0"/>
                <a:cs typeface="Times New Roman" pitchFamily="18" charset="0"/>
              </a:rPr>
              <a:t>657 </a:t>
            </a:r>
            <a:r>
              <a:rPr lang="tr-TR" sz="2400" i="1" dirty="0">
                <a:solidFill>
                  <a:srgbClr val="FF0000"/>
                </a:solidFill>
                <a:latin typeface="Times New Roman" pitchFamily="18" charset="0"/>
                <a:cs typeface="Times New Roman" pitchFamily="18" charset="0"/>
              </a:rPr>
              <a:t>Sayılı Devlet Memurları Kanunu</a:t>
            </a:r>
          </a:p>
          <a:p>
            <a:pPr algn="just"/>
            <a:r>
              <a:rPr lang="tr-TR" sz="2400" b="1" i="1" dirty="0">
                <a:solidFill>
                  <a:srgbClr val="FF0000"/>
                </a:solidFill>
                <a:latin typeface="Times New Roman" pitchFamily="18" charset="0"/>
                <a:cs typeface="Times New Roman" pitchFamily="18" charset="0"/>
              </a:rPr>
              <a:t>Madde 176. </a:t>
            </a:r>
            <a:r>
              <a:rPr lang="tr-TR" sz="2400" i="1" dirty="0">
                <a:solidFill>
                  <a:srgbClr val="FF0000"/>
                </a:solidFill>
                <a:latin typeface="Times New Roman" pitchFamily="18" charset="0"/>
                <a:cs typeface="Times New Roman" pitchFamily="18" charset="0"/>
              </a:rPr>
              <a:t>(Değişik ikinci fıkra) </a:t>
            </a:r>
            <a:r>
              <a:rPr lang="tr-TR" sz="2400" i="1" dirty="0">
                <a:latin typeface="Times New Roman" pitchFamily="18" charset="0"/>
                <a:cs typeface="Times New Roman"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a:t>
            </a:r>
            <a:r>
              <a:rPr lang="tr-TR" sz="2400" b="1" i="1" dirty="0">
                <a:latin typeface="Times New Roman" pitchFamily="18" charset="0"/>
                <a:cs typeface="Times New Roman" pitchFamily="18" charset="0"/>
              </a:rPr>
              <a:t>Millî Eğitim Bakanlığı Örgün ve Yaygın Eğitimi Destekleme ve Yetiştirme Kursları Yönergesi kapsamında görev alan </a:t>
            </a:r>
            <a:r>
              <a:rPr lang="tr-TR" sz="2400" b="1" i="1" dirty="0">
                <a:solidFill>
                  <a:srgbClr val="FF0000"/>
                </a:solidFill>
                <a:latin typeface="Times New Roman" pitchFamily="18" charset="0"/>
                <a:cs typeface="Times New Roman" pitchFamily="18" charset="0"/>
              </a:rPr>
              <a:t>yönetici ve öğretmenlere </a:t>
            </a:r>
            <a:r>
              <a:rPr lang="tr-TR" sz="2400" b="1" i="1" dirty="0">
                <a:latin typeface="Times New Roman" pitchFamily="18" charset="0"/>
                <a:cs typeface="Times New Roman" pitchFamily="18" charset="0"/>
              </a:rPr>
              <a:t>%100 fazlasıyla ödenir.</a:t>
            </a:r>
            <a:endParaRPr lang="tr-TR" sz="2400" dirty="0"/>
          </a:p>
        </p:txBody>
      </p:sp>
    </p:spTree>
    <p:extLst>
      <p:ext uri="{BB962C8B-B14F-4D97-AF65-F5344CB8AC3E}">
        <p14:creationId xmlns:p14="http://schemas.microsoft.com/office/powerpoint/2010/main" val="39693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12</a:t>
            </a:fld>
            <a:endParaRPr lang="tr-TR"/>
          </a:p>
        </p:txBody>
      </p:sp>
      <p:sp>
        <p:nvSpPr>
          <p:cNvPr id="6" name="Dikdörtgen 5"/>
          <p:cNvSpPr/>
          <p:nvPr/>
        </p:nvSpPr>
        <p:spPr>
          <a:xfrm>
            <a:off x="939228" y="2391699"/>
            <a:ext cx="9984145" cy="230832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ÖRNEK SORU 3:</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b="1" dirty="0" smtClean="0">
                <a:solidFill>
                  <a:srgbClr val="C00000"/>
                </a:solidFill>
                <a:latin typeface="Times New Roman" panose="02020603050405020304" pitchFamily="18" charset="0"/>
                <a:cs typeface="Times New Roman" panose="02020603050405020304" pitchFamily="18" charset="0"/>
              </a:rPr>
              <a:t>Okul </a:t>
            </a:r>
            <a:r>
              <a:rPr lang="tr-TR" sz="2400" b="1" dirty="0">
                <a:solidFill>
                  <a:srgbClr val="C00000"/>
                </a:solidFill>
                <a:latin typeface="Times New Roman" panose="02020603050405020304" pitchFamily="18" charset="0"/>
                <a:cs typeface="Times New Roman" panose="02020603050405020304" pitchFamily="18" charset="0"/>
              </a:rPr>
              <a:t>yöneticilerine hafta sonu cumartesi ve pazar günleri için kurs merkezi müdürlüğü </a:t>
            </a:r>
            <a:r>
              <a:rPr lang="tr-TR" sz="2400" b="1" dirty="0" smtClean="0">
                <a:solidFill>
                  <a:srgbClr val="C00000"/>
                </a:solidFill>
                <a:latin typeface="Times New Roman" panose="02020603050405020304" pitchFamily="18" charset="0"/>
                <a:cs typeface="Times New Roman" panose="02020603050405020304" pitchFamily="18" charset="0"/>
              </a:rPr>
              <a:t>görevi ile birlikte hafta sonu 8 saat kurs veren bir yönetici kaç saat ek ders alır? Alacağı ek ders yüze yüz artırımlı mı ödenir.?</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660045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13</a:t>
            </a:fld>
            <a:endParaRPr lang="tr-T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
        <p:nvSpPr>
          <p:cNvPr id="6" name="Dikdörtgen 5"/>
          <p:cNvSpPr/>
          <p:nvPr/>
        </p:nvSpPr>
        <p:spPr>
          <a:xfrm>
            <a:off x="1208689" y="1476035"/>
            <a:ext cx="9438910"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ÖRNEK CEVAP 3:</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Destekleme ve yetiştirme kurslarında cumartesi ve pazar günleri yönetim görevi yürüten bir </a:t>
            </a:r>
            <a:r>
              <a:rPr lang="tr-TR" sz="2400" dirty="0" smtClean="0">
                <a:latin typeface="Times New Roman" panose="02020603050405020304" pitchFamily="18" charset="0"/>
                <a:cs typeface="Times New Roman" panose="02020603050405020304" pitchFamily="18" charset="0"/>
              </a:rPr>
              <a:t>yönetici 2 saat yöneticilikten, 8 saat te DYK görevinden dolayı toplam </a:t>
            </a:r>
            <a:r>
              <a:rPr lang="tr-TR" sz="2400" dirty="0" smtClean="0">
                <a:solidFill>
                  <a:srgbClr val="FF0000"/>
                </a:solidFill>
                <a:latin typeface="Times New Roman" panose="02020603050405020304" pitchFamily="18" charset="0"/>
                <a:cs typeface="Times New Roman" panose="02020603050405020304" pitchFamily="18" charset="0"/>
              </a:rPr>
              <a:t>10</a:t>
            </a:r>
            <a:r>
              <a:rPr lang="tr-TR" sz="2400" dirty="0" smtClean="0">
                <a:latin typeface="Times New Roman" panose="02020603050405020304" pitchFamily="18" charset="0"/>
                <a:cs typeface="Times New Roman" panose="02020603050405020304" pitchFamily="18" charset="0"/>
              </a:rPr>
              <a:t> saat </a:t>
            </a:r>
            <a:r>
              <a:rPr lang="tr-TR" sz="2400" dirty="0" smtClean="0">
                <a:solidFill>
                  <a:srgbClr val="FF0000"/>
                </a:solidFill>
                <a:latin typeface="Times New Roman" panose="02020603050405020304" pitchFamily="18" charset="0"/>
                <a:cs typeface="Times New Roman" panose="02020603050405020304" pitchFamily="18" charset="0"/>
              </a:rPr>
              <a:t>yüzde yüz </a:t>
            </a:r>
            <a:r>
              <a:rPr lang="tr-TR" sz="2400" dirty="0" smtClean="0">
                <a:latin typeface="Times New Roman" panose="02020603050405020304" pitchFamily="18" charset="0"/>
                <a:cs typeface="Times New Roman" panose="02020603050405020304" pitchFamily="18" charset="0"/>
              </a:rPr>
              <a:t>artırımlı ek ders alır. </a:t>
            </a:r>
            <a:endParaRPr lang="tr-TR" sz="2400" dirty="0"/>
          </a:p>
        </p:txBody>
      </p:sp>
    </p:spTree>
    <p:extLst>
      <p:ext uri="{BB962C8B-B14F-4D97-AF65-F5344CB8AC3E}">
        <p14:creationId xmlns:p14="http://schemas.microsoft.com/office/powerpoint/2010/main" val="1161351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14</a:t>
            </a:fld>
            <a:endParaRPr lang="tr-TR"/>
          </a:p>
        </p:txBody>
      </p:sp>
      <p:sp>
        <p:nvSpPr>
          <p:cNvPr id="6" name="Dikdörtgen 5"/>
          <p:cNvSpPr/>
          <p:nvPr/>
        </p:nvSpPr>
        <p:spPr>
          <a:xfrm>
            <a:off x="939227" y="2828836"/>
            <a:ext cx="9876537" cy="1569660"/>
          </a:xfrm>
          <a:prstGeom prst="rect">
            <a:avLst/>
          </a:prstGeom>
        </p:spPr>
        <p:txBody>
          <a:bodyPr wrap="square">
            <a:spAutoFit/>
          </a:bodyPr>
          <a:lstStyle/>
          <a:p>
            <a:pPr algn="just"/>
            <a:r>
              <a:rPr lang="tr-TR" sz="2400" b="1" dirty="0" smtClean="0">
                <a:solidFill>
                  <a:srgbClr val="C00000"/>
                </a:solidFill>
                <a:latin typeface="Times New Roman" pitchFamily="18" charset="0"/>
                <a:cs typeface="Times New Roman" pitchFamily="18" charset="0"/>
              </a:rPr>
              <a:t>SORU 4:</a:t>
            </a:r>
          </a:p>
          <a:p>
            <a:pPr algn="just"/>
            <a:r>
              <a:rPr lang="tr-TR" sz="2400" b="1" dirty="0" smtClean="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Okul yöneticilerine hafta içi ders saatlerinden sonra ancak mesai saatleri içinde saat 17.00’ye kadar destekleme ve yetiştirme kursları kapsamında ek ders görevi verilebilir mi?</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709125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15</a:t>
            </a:fld>
            <a:endParaRPr lang="tr-TR"/>
          </a:p>
        </p:txBody>
      </p:sp>
      <p:sp>
        <p:nvSpPr>
          <p:cNvPr id="6" name="Dikdörtgen 5"/>
          <p:cNvSpPr/>
          <p:nvPr/>
        </p:nvSpPr>
        <p:spPr>
          <a:xfrm>
            <a:off x="939228" y="1476035"/>
            <a:ext cx="9708371" cy="415498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4:</a:t>
            </a:r>
          </a:p>
          <a:p>
            <a:pPr algn="just"/>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a:t>
            </a:r>
            <a:r>
              <a:rPr lang="tr-TR" sz="2400" u="sng" dirty="0">
                <a:latin typeface="Times New Roman" panose="02020603050405020304" pitchFamily="18" charset="0"/>
                <a:cs typeface="Times New Roman" panose="02020603050405020304" pitchFamily="18" charset="0"/>
              </a:rPr>
              <a:t>bir zaman sınırlaması öngörülmediğinden</a:t>
            </a:r>
            <a:r>
              <a:rPr lang="tr-TR" sz="2400" dirty="0">
                <a:latin typeface="Times New Roman" panose="02020603050405020304" pitchFamily="18" charset="0"/>
                <a:cs typeface="Times New Roman" panose="02020603050405020304" pitchFamily="18" charset="0"/>
              </a:rPr>
              <a:t>,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algn="just"/>
            <a:endParaRPr lang="tr-TR" sz="2400" b="1"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anılan Kararın 10'uncu maddesine göre ders niteliğinde yönetim görevi adı altında ek ders ücretinden yararlandırılan yöneticilerin, hafta içinde saat 17.00'den 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a:t>
            </a:r>
            <a:r>
              <a:rPr lang="tr-TR" sz="2400" b="1" u="sng" dirty="0">
                <a:latin typeface="Times New Roman" panose="02020603050405020304" pitchFamily="18" charset="0"/>
                <a:cs typeface="Times New Roman" panose="02020603050405020304" pitchFamily="18" charset="0"/>
              </a:rPr>
              <a:t>bulunmamaktadır.</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250860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39227" y="2828836"/>
            <a:ext cx="9876537" cy="1569660"/>
          </a:xfrm>
          <a:prstGeom prst="rect">
            <a:avLst/>
          </a:prstGeom>
        </p:spPr>
        <p:txBody>
          <a:bodyPr wrap="square">
            <a:spAutoFit/>
          </a:bodyPr>
          <a:lstStyle/>
          <a:p>
            <a:pPr algn="just"/>
            <a:r>
              <a:rPr lang="tr-TR" sz="2400" b="1" dirty="0" smtClean="0">
                <a:solidFill>
                  <a:srgbClr val="C00000"/>
                </a:solidFill>
                <a:latin typeface="Times New Roman" pitchFamily="18" charset="0"/>
                <a:cs typeface="Times New Roman" pitchFamily="18" charset="0"/>
              </a:rPr>
              <a:t>SORU 4:</a:t>
            </a:r>
          </a:p>
          <a:p>
            <a:pPr algn="just"/>
            <a:r>
              <a:rPr lang="tr-TR" sz="2400" b="1" dirty="0" smtClean="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Okul yöneticilerine hafta içi ders saatlerinden sonra ancak mesai saatleri içinde saat 17.00’ye kadar </a:t>
            </a:r>
            <a:r>
              <a:rPr lang="tr-TR" sz="2400" b="1" dirty="0" smtClean="0">
                <a:solidFill>
                  <a:srgbClr val="C00000"/>
                </a:solidFill>
                <a:latin typeface="Times New Roman" pitchFamily="18" charset="0"/>
                <a:cs typeface="Times New Roman" pitchFamily="18" charset="0"/>
              </a:rPr>
              <a:t>4 saat DYK kapsamında ders vermesi halinde kaç saat ek ders alır?</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1239977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17</a:t>
            </a:fld>
            <a:endParaRPr lang="tr-TR"/>
          </a:p>
        </p:txBody>
      </p:sp>
      <p:sp>
        <p:nvSpPr>
          <p:cNvPr id="6" name="Dikdörtgen 5"/>
          <p:cNvSpPr/>
          <p:nvPr/>
        </p:nvSpPr>
        <p:spPr>
          <a:xfrm>
            <a:off x="939228" y="1476035"/>
            <a:ext cx="9708371" cy="230832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4:</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Verilen kurs hafta içi olduğundan yöneticilikten dolayı artı bir ek ders alamaz. 6 saat maaş karlılığını doldurmamış ise öncelikle maaş karşılığına kesilir. Doldurmuş ise sadece </a:t>
            </a:r>
            <a:r>
              <a:rPr lang="tr-TR" sz="2400" dirty="0" smtClean="0">
                <a:solidFill>
                  <a:srgbClr val="FF0000"/>
                </a:solidFill>
                <a:latin typeface="Times New Roman" panose="02020603050405020304" pitchFamily="18" charset="0"/>
                <a:cs typeface="Times New Roman" panose="02020603050405020304" pitchFamily="18" charset="0"/>
              </a:rPr>
              <a:t>4 </a:t>
            </a:r>
            <a:r>
              <a:rPr lang="tr-TR" sz="2400" dirty="0" smtClean="0">
                <a:latin typeface="Times New Roman" panose="02020603050405020304" pitchFamily="18" charset="0"/>
                <a:cs typeface="Times New Roman" panose="02020603050405020304" pitchFamily="18" charset="0"/>
              </a:rPr>
              <a:t>saat ek ders alır.</a:t>
            </a:r>
            <a:endParaRPr lang="tr-TR" sz="2400" b="1" dirty="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976695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49686"/>
            <a:ext cx="9873694" cy="2406094"/>
          </a:xfrm>
        </p:spPr>
        <p:txBody>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SORU 5:</a:t>
            </a:r>
          </a:p>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a:solidFill>
                  <a:srgbClr val="C00000"/>
                </a:solidFill>
                <a:latin typeface="Times New Roman" panose="02020603050405020304" pitchFamily="18" charset="0"/>
                <a:cs typeface="Times New Roman" panose="02020603050405020304" pitchFamily="18" charset="0"/>
              </a:rPr>
              <a:t>Okul yöneticilerinin </a:t>
            </a:r>
            <a:r>
              <a:rPr lang="tr-TR" b="1" dirty="0" smtClean="0">
                <a:solidFill>
                  <a:srgbClr val="C00000"/>
                </a:solidFill>
                <a:latin typeface="Times New Roman" panose="02020603050405020304" pitchFamily="18" charset="0"/>
                <a:cs typeface="Times New Roman" panose="02020603050405020304" pitchFamily="18" charset="0"/>
              </a:rPr>
              <a:t>maaş </a:t>
            </a:r>
            <a:r>
              <a:rPr lang="tr-TR" b="1" dirty="0">
                <a:solidFill>
                  <a:srgbClr val="C00000"/>
                </a:solidFill>
                <a:latin typeface="Times New Roman" panose="02020603050405020304" pitchFamily="18" charset="0"/>
                <a:cs typeface="Times New Roman" panose="02020603050405020304" pitchFamily="18" charset="0"/>
              </a:rPr>
              <a:t>karşılığı 2 saat fiilen derse girmesi, 10 saat de kurs kapsamında derse girmesi durumunda kaç saat ek ders ücreti ödenir?</a:t>
            </a:r>
          </a:p>
          <a:p>
            <a:pPr marL="0" indent="0">
              <a:buNone/>
            </a:pP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18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3774159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19</a:t>
            </a:fld>
            <a:endParaRPr lang="tr-TR"/>
          </a:p>
        </p:txBody>
      </p:sp>
      <p:sp>
        <p:nvSpPr>
          <p:cNvPr id="6" name="Dikdörtgen 5"/>
          <p:cNvSpPr/>
          <p:nvPr/>
        </p:nvSpPr>
        <p:spPr>
          <a:xfrm>
            <a:off x="942071" y="1720840"/>
            <a:ext cx="9873693" cy="4154984"/>
          </a:xfrm>
          <a:prstGeom prst="rect">
            <a:avLst/>
          </a:prstGeom>
        </p:spPr>
        <p:txBody>
          <a:bodyPr wrap="square">
            <a:spAutoFit/>
          </a:bodyPr>
          <a:lstStyle/>
          <a:p>
            <a:pPr algn="just"/>
            <a:r>
              <a:rPr lang="tr-TR" sz="2400" b="1" i="1" dirty="0" smtClean="0">
                <a:solidFill>
                  <a:srgbClr val="C00000"/>
                </a:solidFill>
                <a:latin typeface="Times New Roman" panose="02020603050405020304" pitchFamily="18" charset="0"/>
                <a:cs typeface="Times New Roman" panose="02020603050405020304" pitchFamily="18" charset="0"/>
              </a:rPr>
              <a:t>CEVAP :5</a:t>
            </a:r>
          </a:p>
          <a:p>
            <a:pPr algn="just"/>
            <a:r>
              <a:rPr lang="tr-TR" sz="2400" i="1" dirty="0" smtClean="0">
                <a:solidFill>
                  <a:srgbClr val="FF0000"/>
                </a:solidFill>
                <a:latin typeface="Times New Roman" panose="02020603050405020304" pitchFamily="18" charset="0"/>
                <a:cs typeface="Times New Roman" panose="02020603050405020304" pitchFamily="18" charset="0"/>
              </a:rPr>
              <a:t>Kararın </a:t>
            </a:r>
            <a:r>
              <a:rPr lang="tr-TR" sz="2400" i="1" dirty="0">
                <a:solidFill>
                  <a:srgbClr val="FF0000"/>
                </a:solidFill>
                <a:latin typeface="Times New Roman" panose="02020603050405020304" pitchFamily="18" charset="0"/>
                <a:cs typeface="Times New Roman" panose="02020603050405020304" pitchFamily="18" charset="0"/>
              </a:rPr>
              <a:t>5‘inci maddesine </a:t>
            </a:r>
            <a:r>
              <a:rPr lang="tr-TR" sz="2400" dirty="0">
                <a:latin typeface="Times New Roman" panose="02020603050405020304" pitchFamily="18" charset="0"/>
                <a:cs typeface="Times New Roman" panose="02020603050405020304" pitchFamily="18" charset="0"/>
              </a:rPr>
              <a:t>göre, okul yöneticileri haftada 6 saat aylık karşılığı ders okutmakla yükümlü bulunmaktadırlar. Ancak yöneticiler, ek ders görevi almak istemedikleri takdirde </a:t>
            </a:r>
            <a:r>
              <a:rPr lang="tr-TR" sz="2400" i="1" dirty="0">
                <a:solidFill>
                  <a:srgbClr val="FF0000"/>
                </a:solidFill>
                <a:latin typeface="Times New Roman" panose="02020603050405020304" pitchFamily="18" charset="0"/>
                <a:cs typeface="Times New Roman" panose="02020603050405020304" pitchFamily="18" charset="0"/>
              </a:rPr>
              <a:t>Toplu Sözleşme hükmü </a:t>
            </a:r>
            <a:r>
              <a:rPr lang="tr-TR" sz="2400" dirty="0">
                <a:latin typeface="Times New Roman" panose="02020603050405020304" pitchFamily="18" charset="0"/>
                <a:cs typeface="Times New Roman" panose="02020603050405020304" pitchFamily="18" charset="0"/>
              </a:rPr>
              <a:t>gereğince aylık karşılığı olarak haftada 2 saat ders okutabilmektedirler. </a:t>
            </a:r>
          </a:p>
          <a:p>
            <a:pPr algn="just"/>
            <a:r>
              <a:rPr lang="tr-TR" sz="2400" dirty="0">
                <a:latin typeface="Times New Roman" panose="02020603050405020304" pitchFamily="18" charset="0"/>
                <a:cs typeface="Times New Roman" panose="02020603050405020304" pitchFamily="18" charset="0"/>
              </a:rPr>
              <a:t>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4261924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a:t>
            </a:fld>
            <a:endParaRPr lang="tr-TR"/>
          </a:p>
        </p:txBody>
      </p:sp>
      <p:sp>
        <p:nvSpPr>
          <p:cNvPr id="7" name="İçerik Yer Tutucusu 2"/>
          <p:cNvSpPr txBox="1">
            <a:spLocks/>
          </p:cNvSpPr>
          <p:nvPr/>
        </p:nvSpPr>
        <p:spPr>
          <a:xfrm>
            <a:off x="942072" y="1502979"/>
            <a:ext cx="9873693" cy="4361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latin typeface="Times New Roman" panose="02020603050405020304" pitchFamily="18" charset="0"/>
                <a:cs typeface="Times New Roman" panose="02020603050405020304" pitchFamily="18" charset="0"/>
                <a:hlinkClick r:id="rId2" action="ppaction://hlinkfile"/>
              </a:rPr>
              <a:t>(28.01.2015 Tarih ve  11033602 Saylı İnsan Kaynakları Genel Müdürlüğü Ek Ders konulu görüş yazısı)</a:t>
            </a:r>
            <a:endParaRPr lang="tr-TR" sz="2000" b="1" dirty="0" smtClean="0">
              <a:latin typeface="Times New Roman" panose="02020603050405020304" pitchFamily="18" charset="0"/>
              <a:cs typeface="Times New Roman" panose="02020603050405020304" pitchFamily="18" charset="0"/>
            </a:endParaRPr>
          </a:p>
          <a:p>
            <a:pPr algn="l"/>
            <a:endParaRPr lang="tr-TR" sz="2000" b="1" dirty="0" smtClean="0">
              <a:latin typeface="Times New Roman" panose="02020603050405020304" pitchFamily="18" charset="0"/>
              <a:cs typeface="Times New Roman" panose="02020603050405020304" pitchFamily="18" charset="0"/>
            </a:endParaRPr>
          </a:p>
          <a:p>
            <a:pPr algn="l"/>
            <a:endParaRPr lang="tr-TR" sz="2000" b="1" dirty="0">
              <a:latin typeface="Times New Roman" panose="02020603050405020304" pitchFamily="18" charset="0"/>
              <a:cs typeface="Times New Roman" panose="02020603050405020304" pitchFamily="18" charset="0"/>
            </a:endParaRPr>
          </a:p>
          <a:p>
            <a:pPr algn="l"/>
            <a:endParaRPr lang="tr-TR" sz="2000" b="1" dirty="0" smtClean="0">
              <a:latin typeface="Times New Roman" panose="02020603050405020304" pitchFamily="18" charset="0"/>
              <a:cs typeface="Times New Roman" panose="02020603050405020304" pitchFamily="18" charset="0"/>
            </a:endParaRPr>
          </a:p>
          <a:p>
            <a:pPr algn="just"/>
            <a:r>
              <a:rPr lang="tr-TR" b="1" dirty="0" smtClean="0">
                <a:solidFill>
                  <a:srgbClr val="C00000"/>
                </a:solidFill>
                <a:latin typeface="Times New Roman" panose="02020603050405020304" pitchFamily="18" charset="0"/>
                <a:cs typeface="Times New Roman" panose="02020603050405020304" pitchFamily="18" charset="0"/>
              </a:rPr>
              <a:t>SORU 1:</a:t>
            </a:r>
          </a:p>
          <a:p>
            <a:pPr algn="just"/>
            <a:r>
              <a:rPr lang="tr-TR" b="1" dirty="0" smtClean="0">
                <a:solidFill>
                  <a:srgbClr val="C00000"/>
                </a:solidFill>
                <a:latin typeface="Times New Roman" panose="02020603050405020304" pitchFamily="18" charset="0"/>
                <a:cs typeface="Times New Roman" panose="02020603050405020304" pitchFamily="18" charset="0"/>
              </a:rPr>
              <a:t>Okulunda haftalık 20 saat fiilen derse giren bir öğretmene, destekleme ve yetiştirme kurslarında haftada </a:t>
            </a:r>
            <a:r>
              <a:rPr lang="tr-TR" b="1" dirty="0">
                <a:solidFill>
                  <a:srgbClr val="C00000"/>
                </a:solidFill>
                <a:latin typeface="Times New Roman" panose="02020603050405020304" pitchFamily="18" charset="0"/>
                <a:cs typeface="Times New Roman" panose="02020603050405020304" pitchFamily="18" charset="0"/>
              </a:rPr>
              <a:t>en</a:t>
            </a:r>
            <a:r>
              <a:rPr lang="tr-TR" b="1" dirty="0" smtClean="0">
                <a:solidFill>
                  <a:srgbClr val="C00000"/>
                </a:solidFill>
                <a:latin typeface="Times New Roman" panose="02020603050405020304" pitchFamily="18" charset="0"/>
                <a:cs typeface="Times New Roman" panose="02020603050405020304" pitchFamily="18" charset="0"/>
              </a:rPr>
              <a:t> fazla kaç saat ek ders görevi verilebilir?</a:t>
            </a:r>
            <a:endParaRPr lang="tr-TR" dirty="0" smtClean="0">
              <a:solidFill>
                <a:srgbClr val="C00000"/>
              </a:solidFill>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7616248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8288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6:</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görevlendirilecek öğretmenlere (ücretli öğretmenlere) destekleme ve yetiştirme kursları kapsamında haftada en çok kaç saat ders görevi verilebilir? Bu öğretmenlerin ders ücreti %100 fazlasıyla ödenir mi?</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2310604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21</a:t>
            </a:fld>
            <a:endParaRPr lang="tr-TR"/>
          </a:p>
        </p:txBody>
      </p:sp>
      <p:sp>
        <p:nvSpPr>
          <p:cNvPr id="6" name="Dikdörtgen 5"/>
          <p:cNvSpPr/>
          <p:nvPr/>
        </p:nvSpPr>
        <p:spPr>
          <a:xfrm>
            <a:off x="942072" y="1325517"/>
            <a:ext cx="9873693" cy="4524315"/>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6:</a:t>
            </a:r>
          </a:p>
          <a:p>
            <a:pPr algn="just"/>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a:t>
            </a:r>
            <a:r>
              <a:rPr lang="tr-TR" sz="2400" b="1" dirty="0">
                <a:latin typeface="Times New Roman" panose="02020603050405020304" pitchFamily="18" charset="0"/>
                <a:cs typeface="Times New Roman" panose="02020603050405020304" pitchFamily="18" charset="0"/>
              </a:rPr>
              <a:t>en fazla 30 saate </a:t>
            </a:r>
            <a:r>
              <a:rPr lang="tr-TR" sz="2400" dirty="0">
                <a:latin typeface="Times New Roman" panose="02020603050405020304" pitchFamily="18" charset="0"/>
                <a:cs typeface="Times New Roman" panose="02020603050405020304" pitchFamily="18" charset="0"/>
              </a:rPr>
              <a:t>kadar ders görevi verilmesi mümkün olup, bu konumda olanlara ödenecek ek ders ücretinin </a:t>
            </a:r>
            <a:r>
              <a:rPr lang="tr-TR" sz="2400" b="1" strike="sngStrike" dirty="0">
                <a:latin typeface="Times New Roman" panose="02020603050405020304" pitchFamily="18" charset="0"/>
                <a:cs typeface="Times New Roman" panose="02020603050405020304" pitchFamily="18" charset="0"/>
              </a:rPr>
              <a:t>yüzde yüz fazlasıyla ödenmesi ise mümkün </a:t>
            </a:r>
            <a:r>
              <a:rPr lang="tr-TR" sz="2400" b="1" u="sng" strike="sngStrike" dirty="0">
                <a:latin typeface="Times New Roman" panose="02020603050405020304" pitchFamily="18" charset="0"/>
                <a:cs typeface="Times New Roman" panose="02020603050405020304" pitchFamily="18" charset="0"/>
              </a:rPr>
              <a:t>bulunmamaktadır</a:t>
            </a:r>
            <a:r>
              <a:rPr lang="tr-TR" sz="2400" b="1" u="sng" strike="sngStrike" dirty="0" smtClean="0">
                <a:latin typeface="Times New Roman" panose="02020603050405020304" pitchFamily="18" charset="0"/>
                <a:cs typeface="Times New Roman" panose="02020603050405020304" pitchFamily="18" charset="0"/>
              </a:rPr>
              <a:t>.</a:t>
            </a:r>
          </a:p>
          <a:p>
            <a:pPr algn="just"/>
            <a:endParaRPr lang="tr-TR" sz="2400" b="1" u="sng" strike="sngStrike" dirty="0">
              <a:latin typeface="Times New Roman" panose="02020603050405020304" pitchFamily="18" charset="0"/>
              <a:cs typeface="Times New Roman" panose="02020603050405020304" pitchFamily="18" charset="0"/>
            </a:endParaRPr>
          </a:p>
          <a:p>
            <a:pPr algn="just"/>
            <a:r>
              <a:rPr lang="tr-TR" sz="2400" u="sng" dirty="0" smtClean="0">
                <a:solidFill>
                  <a:srgbClr val="FF0000"/>
                </a:solidFill>
                <a:latin typeface="Times New Roman" panose="02020603050405020304" pitchFamily="18" charset="0"/>
                <a:cs typeface="Times New Roman" panose="02020603050405020304" pitchFamily="18" charset="0"/>
              </a:rPr>
              <a:t>Ankara Bölge İdare mahkemesinin 2017/2210 esas,2018/1972 sayılı kararı gereği, Pers. </a:t>
            </a:r>
            <a:r>
              <a:rPr lang="tr-TR" sz="2400" u="sng" dirty="0" err="1" smtClean="0">
                <a:solidFill>
                  <a:srgbClr val="FF0000"/>
                </a:solidFill>
                <a:latin typeface="Times New Roman" panose="02020603050405020304" pitchFamily="18" charset="0"/>
                <a:cs typeface="Times New Roman" panose="02020603050405020304" pitchFamily="18" charset="0"/>
              </a:rPr>
              <a:t>G.Md’lüğünün</a:t>
            </a:r>
            <a:r>
              <a:rPr lang="tr-TR" sz="2400" u="sng" dirty="0" smtClean="0">
                <a:solidFill>
                  <a:srgbClr val="FF0000"/>
                </a:solidFill>
                <a:latin typeface="Times New Roman" panose="02020603050405020304" pitchFamily="18" charset="0"/>
                <a:cs typeface="Times New Roman" panose="02020603050405020304" pitchFamily="18" charset="0"/>
              </a:rPr>
              <a:t> 08.08.2018 tarih ve 14413307 sayılı Yargı kararının uygulanması konulu yazısı ile yüzde yüz artırımlı ödenir. </a:t>
            </a:r>
          </a:p>
          <a:p>
            <a:pPr algn="just"/>
            <a:r>
              <a:rPr lang="tr-TR" sz="2400" b="1" u="sng" dirty="0" smtClean="0">
                <a:solidFill>
                  <a:srgbClr val="FF0000"/>
                </a:solidFill>
                <a:latin typeface="Times New Roman" panose="02020603050405020304" pitchFamily="18" charset="0"/>
                <a:cs typeface="Times New Roman" panose="02020603050405020304" pitchFamily="18" charset="0"/>
              </a:rPr>
              <a:t>(DYK Kitapçık: s:41-45)</a:t>
            </a:r>
            <a:endParaRPr lang="tr-TR" sz="2400" b="1" dirty="0">
              <a:solidFill>
                <a:srgbClr val="FF0000"/>
              </a:solidFill>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4263438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22</a:t>
            </a:fld>
            <a:endParaRPr lang="tr-TR"/>
          </a:p>
        </p:txBody>
      </p:sp>
      <p:sp>
        <p:nvSpPr>
          <p:cNvPr id="6" name="Dikdörtgen 5"/>
          <p:cNvSpPr/>
          <p:nvPr/>
        </p:nvSpPr>
        <p:spPr>
          <a:xfrm>
            <a:off x="942071" y="28288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7:</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görevlendirilen bir öğretmen (ücretli öğretmen) okuldaki derslerden 20 saat görev almış ise destekleme ve yetiştirme kursları kapsamında bu öğretmene en çok kaç saat daha ders görevi verilebilir? </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893644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23</a:t>
            </a:fld>
            <a:endParaRPr lang="tr-TR"/>
          </a:p>
        </p:txBody>
      </p:sp>
      <p:sp>
        <p:nvSpPr>
          <p:cNvPr id="6" name="Dikdörtgen 5"/>
          <p:cNvSpPr/>
          <p:nvPr/>
        </p:nvSpPr>
        <p:spPr>
          <a:xfrm>
            <a:off x="942071" y="26903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7:</a:t>
            </a:r>
          </a:p>
          <a:p>
            <a:pPr algn="just"/>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a:t>
            </a:r>
            <a:r>
              <a:rPr lang="tr-TR" sz="2400" b="1" dirty="0">
                <a:solidFill>
                  <a:srgbClr val="FF0000"/>
                </a:solidFill>
                <a:latin typeface="Times New Roman" panose="02020603050405020304" pitchFamily="18" charset="0"/>
                <a:cs typeface="Times New Roman" panose="02020603050405020304" pitchFamily="18" charset="0"/>
              </a:rPr>
              <a:t>30</a:t>
            </a:r>
            <a:r>
              <a:rPr lang="tr-TR" sz="2400" dirty="0">
                <a:latin typeface="Times New Roman" panose="02020603050405020304" pitchFamily="18" charset="0"/>
                <a:cs typeface="Times New Roman" panose="02020603050405020304" pitchFamily="18" charset="0"/>
              </a:rPr>
              <a:t>  saat ders görevi verilebileceğinden, rutin müfredat kapsamında </a:t>
            </a:r>
            <a:r>
              <a:rPr lang="tr-TR" sz="2400" dirty="0">
                <a:solidFill>
                  <a:srgbClr val="FF0000"/>
                </a:solidFill>
                <a:latin typeface="Times New Roman" panose="02020603050405020304" pitchFamily="18" charset="0"/>
                <a:cs typeface="Times New Roman" panose="02020603050405020304" pitchFamily="18" charset="0"/>
              </a:rPr>
              <a:t>20</a:t>
            </a:r>
            <a:r>
              <a:rPr lang="tr-TR" sz="2400" dirty="0">
                <a:latin typeface="Times New Roman" panose="02020603050405020304" pitchFamily="18" charset="0"/>
                <a:cs typeface="Times New Roman" panose="02020603050405020304" pitchFamily="18" charset="0"/>
              </a:rPr>
              <a:t> saat ders okutan öğretmene destekleme ve yetiştirme kursunda en fazla </a:t>
            </a:r>
            <a:r>
              <a:rPr lang="tr-TR" sz="2400" dirty="0">
                <a:solidFill>
                  <a:srgbClr val="FF0000"/>
                </a:solidFill>
                <a:latin typeface="Times New Roman" panose="02020603050405020304" pitchFamily="18" charset="0"/>
                <a:cs typeface="Times New Roman" panose="02020603050405020304" pitchFamily="18" charset="0"/>
              </a:rPr>
              <a:t>10</a:t>
            </a:r>
            <a:r>
              <a:rPr lang="tr-TR" sz="2400" dirty="0">
                <a:latin typeface="Times New Roman" panose="02020603050405020304" pitchFamily="18" charset="0"/>
                <a:cs typeface="Times New Roman" panose="02020603050405020304" pitchFamily="18" charset="0"/>
              </a:rPr>
              <a:t> saat ders görevi verilmesi mümkün olabilecektir.</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487477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24</a:t>
            </a:fld>
            <a:endParaRPr lang="tr-TR"/>
          </a:p>
        </p:txBody>
      </p:sp>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8:</a:t>
            </a:r>
          </a:p>
          <a:p>
            <a:pPr algn="just"/>
            <a:r>
              <a:rPr lang="tr-TR" sz="2400" b="1" dirty="0" smtClean="0">
                <a:solidFill>
                  <a:srgbClr val="C00000"/>
                </a:solidFill>
                <a:latin typeface="Times New Roman" panose="02020603050405020304" pitchFamily="18" charset="0"/>
                <a:cs typeface="Times New Roman" panose="02020603050405020304" pitchFamily="18" charset="0"/>
              </a:rPr>
              <a:t>Yedek </a:t>
            </a:r>
            <a:r>
              <a:rPr lang="tr-TR" sz="2400" b="1" dirty="0">
                <a:solidFill>
                  <a:srgbClr val="C00000"/>
                </a:solidFill>
                <a:latin typeface="Times New Roman" panose="02020603050405020304" pitchFamily="18" charset="0"/>
                <a:cs typeface="Times New Roman" panose="02020603050405020304" pitchFamily="18" charset="0"/>
              </a:rPr>
              <a:t>subay öğretmenlere kurslarda görev verilmesi halinde, ek ders ücreti ödenir mi</a:t>
            </a:r>
            <a:r>
              <a:rPr lang="tr-TR" b="1" dirty="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552174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25</a:t>
            </a:fld>
            <a:endParaRPr lang="tr-TR"/>
          </a:p>
        </p:txBody>
      </p:sp>
      <p:sp>
        <p:nvSpPr>
          <p:cNvPr id="6" name="Dikdörtgen 5"/>
          <p:cNvSpPr/>
          <p:nvPr/>
        </p:nvSpPr>
        <p:spPr>
          <a:xfrm>
            <a:off x="942072" y="1125443"/>
            <a:ext cx="9873693" cy="5447645"/>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a:t>
            </a:r>
            <a:r>
              <a:rPr lang="tr-TR" sz="2400" b="1" dirty="0">
                <a:solidFill>
                  <a:srgbClr val="C00000"/>
                </a:solidFill>
                <a:latin typeface="Times New Roman" panose="02020603050405020304" pitchFamily="18" charset="0"/>
                <a:cs typeface="Times New Roman" panose="02020603050405020304" pitchFamily="18" charset="0"/>
              </a:rPr>
              <a:t>8</a:t>
            </a:r>
            <a:r>
              <a:rPr lang="tr-TR" sz="2400" b="1" dirty="0" smtClean="0">
                <a:solidFill>
                  <a:srgbClr val="C00000"/>
                </a:solidFill>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a:t>
            </a:r>
            <a:r>
              <a:rPr lang="tr-TR" sz="2400" i="1" dirty="0">
                <a:latin typeface="Times New Roman" panose="02020603050405020304" pitchFamily="18" charset="0"/>
                <a:cs typeface="Times New Roman" panose="02020603050405020304" pitchFamily="18" charset="0"/>
              </a:rPr>
              <a:t>, </a:t>
            </a:r>
            <a:r>
              <a:rPr lang="tr-TR" sz="2400" i="1" dirty="0">
                <a:solidFill>
                  <a:srgbClr val="FF0000"/>
                </a:solidFill>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14’üncü maddesinde </a:t>
            </a:r>
            <a:r>
              <a:rPr lang="tr-TR" sz="2400" dirty="0">
                <a:latin typeface="Times New Roman" panose="02020603050405020304" pitchFamily="18" charset="0"/>
                <a:cs typeface="Times New Roman" panose="02020603050405020304" pitchFamily="18" charset="0"/>
              </a:rPr>
              <a:t>yer alan; "</a:t>
            </a:r>
            <a:r>
              <a:rPr lang="tr-TR" sz="2400" u="sng" dirty="0">
                <a:latin typeface="Times New Roman" panose="02020603050405020304" pitchFamily="18" charset="0"/>
                <a:cs typeface="Times New Roman" panose="02020603050405020304" pitchFamily="18" charset="0"/>
              </a:rPr>
              <a:t>Bunlara öğretmenlikten dolayı ayrıca bir ücret ödenmez</a:t>
            </a:r>
            <a:r>
              <a:rPr lang="tr-TR" sz="2400" dirty="0">
                <a:latin typeface="Times New Roman" panose="02020603050405020304" pitchFamily="18" charset="0"/>
                <a:cs typeface="Times New Roman" panose="02020603050405020304" pitchFamily="18" charset="0"/>
              </a:rPr>
              <a:t>.”  hükmü karşısında, yetiştirme kursunda okuttukları derslere bağlı olarak ek ders ücreti </a:t>
            </a:r>
            <a:r>
              <a:rPr lang="tr-TR" sz="2400" b="1" dirty="0">
                <a:latin typeface="Times New Roman" panose="02020603050405020304" pitchFamily="18" charset="0"/>
                <a:cs typeface="Times New Roman" panose="02020603050405020304" pitchFamily="18" charset="0"/>
              </a:rPr>
              <a:t>ödenmesi mümkün bulunmamaktadır</a:t>
            </a:r>
            <a:r>
              <a:rPr lang="tr-TR" sz="2400" b="1" dirty="0" smtClean="0">
                <a:latin typeface="Times New Roman" panose="02020603050405020304" pitchFamily="18" charset="0"/>
                <a:cs typeface="Times New Roman" panose="02020603050405020304" pitchFamily="18" charset="0"/>
              </a:rPr>
              <a:t>.</a:t>
            </a:r>
            <a:r>
              <a:rPr lang="tr-TR" sz="2400" i="1" dirty="0">
                <a:solidFill>
                  <a:srgbClr val="FF0000"/>
                </a:solidFill>
                <a:latin typeface="Times New Roman" panose="02020603050405020304" pitchFamily="18" charset="0"/>
                <a:cs typeface="Times New Roman" panose="02020603050405020304" pitchFamily="18" charset="0"/>
              </a:rPr>
              <a:t> Askerlik Yükümlülüğünü Millî Eğitim Bakanlığı Emrinde Öğretmen Olarak Yerine Getirecekler Hakkında Yönetmelik</a:t>
            </a:r>
          </a:p>
          <a:p>
            <a:pPr algn="just"/>
            <a:r>
              <a:rPr lang="tr-TR" sz="2400"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Madde 14 — 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a:t>
            </a:r>
            <a:r>
              <a:rPr lang="tr-TR" i="1" dirty="0" err="1">
                <a:latin typeface="Times New Roman" panose="02020603050405020304" pitchFamily="18" charset="0"/>
                <a:cs typeface="Times New Roman" panose="02020603050405020304" pitchFamily="18" charset="0"/>
              </a:rPr>
              <a:t>Silâhlı</a:t>
            </a:r>
            <a:r>
              <a:rPr lang="tr-TR" i="1" dirty="0">
                <a:latin typeface="Times New Roman" panose="02020603050405020304" pitchFamily="18" charset="0"/>
                <a:cs typeface="Times New Roman" panose="02020603050405020304" pitchFamily="18" charset="0"/>
              </a:rPr>
              <a:t> Kuvvetleri Personel Kanununda asteğmenler için tespit edilen aylık, ödenek, yardım ve tazminatlar Millî Eğitim Bakanlığınca ödenir ve bu yükümlülerin aylıklarından Ordu Yardımlaşma Kurumu aidatı kesilir. </a:t>
            </a:r>
            <a:r>
              <a:rPr lang="tr-TR" i="1" u="sng" dirty="0">
                <a:latin typeface="Times New Roman" panose="02020603050405020304" pitchFamily="18" charset="0"/>
                <a:cs typeface="Times New Roman" panose="02020603050405020304" pitchFamily="18" charset="0"/>
              </a:rPr>
              <a:t>Bunlara öğretmenlikten dolayı ayrıca bir ücret ödenmez. </a:t>
            </a:r>
          </a:p>
          <a:p>
            <a:pPr algn="just"/>
            <a:endParaRPr lang="tr-TR" sz="24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6641732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26</a:t>
            </a:fld>
            <a:endParaRPr lang="tr-TR"/>
          </a:p>
        </p:txBody>
      </p:sp>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9:</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rehberlik öğretmenlerine görev verilebilir mi?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1503460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27</a:t>
            </a:fld>
            <a:endParaRPr lang="tr-TR"/>
          </a:p>
        </p:txBody>
      </p:sp>
      <p:sp>
        <p:nvSpPr>
          <p:cNvPr id="6" name="Dikdörtgen 5"/>
          <p:cNvSpPr/>
          <p:nvPr/>
        </p:nvSpPr>
        <p:spPr>
          <a:xfrm>
            <a:off x="939228" y="905592"/>
            <a:ext cx="9873693" cy="6186309"/>
          </a:xfrm>
          <a:prstGeom prst="rect">
            <a:avLst/>
          </a:prstGeom>
        </p:spPr>
        <p:txBody>
          <a:bodyPr wrap="square">
            <a:spAutoFit/>
          </a:bodyPr>
          <a:lstStyle/>
          <a:p>
            <a:pPr algn="just"/>
            <a:r>
              <a:rPr lang="tr-TR" sz="2400" b="1" i="1" dirty="0">
                <a:solidFill>
                  <a:srgbClr val="FF0000"/>
                </a:solidFill>
                <a:latin typeface="Times New Roman" panose="02020603050405020304" pitchFamily="18" charset="0"/>
                <a:cs typeface="Times New Roman" panose="02020603050405020304" pitchFamily="18" charset="0"/>
              </a:rPr>
              <a:t>CEVAP </a:t>
            </a:r>
            <a:r>
              <a:rPr lang="tr-TR" sz="2400" b="1" i="1" dirty="0" smtClean="0">
                <a:solidFill>
                  <a:srgbClr val="FF0000"/>
                </a:solidFill>
                <a:latin typeface="Times New Roman" panose="02020603050405020304" pitchFamily="18" charset="0"/>
                <a:cs typeface="Times New Roman" panose="02020603050405020304" pitchFamily="18" charset="0"/>
              </a:rPr>
              <a:t>9:</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rehberlik öğretmenlerine </a:t>
            </a:r>
            <a:r>
              <a:rPr lang="tr-TR" sz="2000" i="1" dirty="0">
                <a:solidFill>
                  <a:srgbClr val="FF0000"/>
                </a:solidFill>
                <a:latin typeface="Times New Roman" panose="02020603050405020304" pitchFamily="18" charset="0"/>
                <a:cs typeface="Times New Roman" panose="02020603050405020304" pitchFamily="18" charset="0"/>
              </a:rPr>
              <a:t>Rehberlik ve Psikolojik Danışma Hizmetleri Yönetmeliği’nin 54 ve 55. maddesi </a:t>
            </a:r>
            <a:r>
              <a:rPr lang="tr-TR" sz="2400" dirty="0">
                <a:latin typeface="Times New Roman" panose="02020603050405020304" pitchFamily="18" charset="0"/>
                <a:cs typeface="Times New Roman" panose="02020603050405020304" pitchFamily="18" charset="0"/>
              </a:rPr>
              <a:t>gereğince </a:t>
            </a:r>
            <a:r>
              <a:rPr lang="tr-TR" sz="2400" b="1" dirty="0">
                <a:latin typeface="Times New Roman" panose="02020603050405020304" pitchFamily="18" charset="0"/>
                <a:cs typeface="Times New Roman" panose="02020603050405020304" pitchFamily="18" charset="0"/>
              </a:rPr>
              <a:t>görev verilemez</a:t>
            </a:r>
            <a:r>
              <a:rPr lang="tr-TR" sz="2400" b="1" dirty="0" smtClean="0">
                <a:latin typeface="Times New Roman" panose="02020603050405020304" pitchFamily="18" charset="0"/>
                <a:cs typeface="Times New Roman" panose="02020603050405020304" pitchFamily="18" charset="0"/>
              </a:rPr>
              <a:t>.</a:t>
            </a:r>
          </a:p>
          <a:p>
            <a:pPr algn="just"/>
            <a:endParaRPr lang="tr-TR" sz="2400" b="1" dirty="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 Bu madde iptal edildi. Ancak Rehberlik dersi diye bir ders olmadığından rehber öğretmenler sadece sertifikaları var ise ve 9 </a:t>
            </a:r>
            <a:r>
              <a:rPr lang="tr-TR" sz="2400" b="1" dirty="0" err="1" smtClean="0">
                <a:latin typeface="Times New Roman" panose="02020603050405020304" pitchFamily="18" charset="0"/>
                <a:cs typeface="Times New Roman" panose="02020603050405020304" pitchFamily="18" charset="0"/>
              </a:rPr>
              <a:t>no’lu</a:t>
            </a:r>
            <a:r>
              <a:rPr lang="tr-TR" sz="2400" b="1" dirty="0" smtClean="0">
                <a:latin typeface="Times New Roman" panose="02020603050405020304" pitchFamily="18" charset="0"/>
                <a:cs typeface="Times New Roman" panose="02020603050405020304" pitchFamily="18" charset="0"/>
              </a:rPr>
              <a:t> TTK kararı şartları hükümlerince sadece drama dersi verebilirler.)</a:t>
            </a:r>
            <a:endParaRPr lang="tr-TR" sz="2400" b="1"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Çalışma Saatleri ve İzinler</a:t>
            </a:r>
            <a:endParaRPr lang="tr-TR" i="1" dirty="0">
              <a:solidFill>
                <a:srgbClr val="FF0000"/>
              </a:solidFill>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Madde 54</a:t>
            </a:r>
            <a:r>
              <a:rPr lang="tr-TR" i="1" dirty="0">
                <a:solidFill>
                  <a:srgbClr val="FF0000"/>
                </a:solidFill>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Rehberlik ve psikolojik danışma servislerinde görevli psikolojik danışmanların çalışma süreleri </a:t>
            </a:r>
            <a:r>
              <a:rPr lang="tr-TR" b="1" i="1" dirty="0">
                <a:latin typeface="Times New Roman" panose="02020603050405020304" pitchFamily="18" charset="0"/>
                <a:cs typeface="Times New Roman" panose="02020603050405020304" pitchFamily="18" charset="0"/>
              </a:rPr>
              <a:t>haftalık 30 iş saati</a:t>
            </a:r>
            <a:r>
              <a:rPr lang="tr-TR" i="1"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algn="just"/>
            <a:r>
              <a:rPr lang="tr-TR" b="1" i="1" dirty="0">
                <a:solidFill>
                  <a:srgbClr val="FF0000"/>
                </a:solidFill>
                <a:latin typeface="Times New Roman" panose="02020603050405020304" pitchFamily="18" charset="0"/>
                <a:cs typeface="Times New Roman" panose="02020603050405020304" pitchFamily="18" charset="0"/>
              </a:rPr>
              <a:t>Verilemeyecek Görevler</a:t>
            </a:r>
            <a:endParaRPr lang="tr-TR" i="1" dirty="0">
              <a:solidFill>
                <a:srgbClr val="FF0000"/>
              </a:solidFill>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Madde 55</a:t>
            </a:r>
            <a:r>
              <a:rPr lang="tr-TR" i="1" dirty="0">
                <a:solidFill>
                  <a:srgbClr val="FF0000"/>
                </a:solidFill>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Eğitim-öğretim kurumlarındaki rehberlik ve psikolojik danışma servislerinde görevli psikolojik danışmanlara yönetim, büro işlerinde, </a:t>
            </a:r>
            <a:r>
              <a:rPr lang="tr-TR" b="1" i="1" dirty="0">
                <a:latin typeface="Times New Roman" panose="02020603050405020304" pitchFamily="18" charset="0"/>
                <a:cs typeface="Times New Roman" panose="02020603050405020304" pitchFamily="18" charset="0"/>
              </a:rPr>
              <a:t>ders</a:t>
            </a:r>
            <a:r>
              <a:rPr lang="tr-TR" i="1"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algn="just"/>
            <a:endParaRPr lang="tr-TR" sz="2400"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98769"/>
            <a:ext cx="708576" cy="706823"/>
          </a:xfrm>
          <a:prstGeom prst="rect">
            <a:avLst/>
          </a:prstGeom>
        </p:spPr>
      </p:pic>
    </p:spTree>
    <p:extLst>
      <p:ext uri="{BB962C8B-B14F-4D97-AF65-F5344CB8AC3E}">
        <p14:creationId xmlns:p14="http://schemas.microsoft.com/office/powerpoint/2010/main" val="487790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9673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DERS 10:</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8954122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29</a:t>
            </a:fld>
            <a:endParaRPr lang="tr-TR"/>
          </a:p>
        </p:txBody>
      </p:sp>
      <p:sp>
        <p:nvSpPr>
          <p:cNvPr id="6" name="Dikdörtgen 5"/>
          <p:cNvSpPr/>
          <p:nvPr/>
        </p:nvSpPr>
        <p:spPr>
          <a:xfrm>
            <a:off x="942072" y="856357"/>
            <a:ext cx="9873693" cy="6001643"/>
          </a:xfrm>
          <a:prstGeom prst="rect">
            <a:avLst/>
          </a:prstGeom>
        </p:spPr>
        <p:txBody>
          <a:bodyPr wrap="square">
            <a:spAutoFit/>
          </a:bodyPr>
          <a:lstStyle/>
          <a:p>
            <a:pPr algn="just"/>
            <a:r>
              <a:rPr lang="tr-TR" sz="2400" b="1" i="1" dirty="0" smtClean="0">
                <a:solidFill>
                  <a:srgbClr val="FF0000"/>
                </a:solidFill>
                <a:latin typeface="Times New Roman" panose="02020603050405020304" pitchFamily="18" charset="0"/>
                <a:cs typeface="Times New Roman" panose="02020603050405020304" pitchFamily="18" charset="0"/>
              </a:rPr>
              <a:t>CEVAP 10:</a:t>
            </a:r>
          </a:p>
          <a:p>
            <a:pPr algn="just"/>
            <a:r>
              <a:rPr lang="tr-TR" sz="2400" i="1" dirty="0" smtClean="0">
                <a:solidFill>
                  <a:srgbClr val="FF0000"/>
                </a:solidFill>
                <a:latin typeface="Times New Roman" panose="02020603050405020304" pitchFamily="18" charset="0"/>
                <a:cs typeface="Times New Roman" panose="02020603050405020304" pitchFamily="18" charset="0"/>
              </a:rPr>
              <a:t>Kamu </a:t>
            </a:r>
            <a:r>
              <a:rPr lang="tr-TR" sz="2400" i="1" dirty="0">
                <a:solidFill>
                  <a:srgbClr val="FF0000"/>
                </a:solidFill>
                <a:latin typeface="Times New Roman" panose="02020603050405020304" pitchFamily="18" charset="0"/>
                <a:cs typeface="Times New Roman" panose="02020603050405020304" pitchFamily="18" charset="0"/>
              </a:rPr>
              <a:t>Görevlilerinin Geneline ve Hizmet Kollarına Yönelik Mali ve Sosyal Haklara İlişkin 2016 ve 2017 Yıllarını Kapsayan 3. Dönem Toplu Sözleşmenin “Eğitim, Öğretim ve Bilim Hizmet Koluna İlişkin Toplu Sözleşme” bölümünün 23'üncü maddesinde </a:t>
            </a:r>
            <a:r>
              <a:rPr lang="tr-TR" sz="2400" dirty="0">
                <a:latin typeface="Times New Roman" panose="02020603050405020304" pitchFamily="18" charset="0"/>
                <a:cs typeface="Times New Roman" panose="02020603050405020304" pitchFamily="18" charset="0"/>
              </a:rPr>
              <a:t>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4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400" dirty="0">
                <a:latin typeface="Times New Roman" panose="02020603050405020304" pitchFamily="18" charset="0"/>
                <a:cs typeface="Times New Roman" panose="02020603050405020304" pitchFamily="18" charset="0"/>
              </a:rPr>
              <a:t>" hükmü bağlamında, </a:t>
            </a:r>
            <a:r>
              <a:rPr lang="tr-TR" sz="2400" b="1" dirty="0">
                <a:solidFill>
                  <a:srgbClr val="FF0000"/>
                </a:solidFill>
                <a:latin typeface="Times New Roman" panose="02020603050405020304" pitchFamily="18" charset="0"/>
                <a:cs typeface="Times New Roman" panose="02020603050405020304" pitchFamily="18" charset="0"/>
              </a:rPr>
              <a:t>01.01.2016</a:t>
            </a:r>
            <a:r>
              <a:rPr lang="tr-TR" sz="2400" b="1" dirty="0">
                <a:latin typeface="Times New Roman" panose="02020603050405020304" pitchFamily="18" charset="0"/>
                <a:cs typeface="Times New Roman" panose="02020603050405020304" pitchFamily="18" charset="0"/>
              </a:rPr>
              <a:t> tarihinden itibaren </a:t>
            </a:r>
            <a:r>
              <a:rPr lang="tr-TR" sz="24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a:t>
            </a:r>
            <a:r>
              <a:rPr lang="tr-TR" sz="2400" b="1" dirty="0">
                <a:latin typeface="Times New Roman" panose="02020603050405020304" pitchFamily="18" charset="0"/>
                <a:cs typeface="Times New Roman" panose="02020603050405020304" pitchFamily="18" charset="0"/>
              </a:rPr>
              <a:t>mümkün bulunmaktadır.</a:t>
            </a:r>
          </a:p>
          <a:p>
            <a:pPr algn="just"/>
            <a:r>
              <a:rPr lang="tr-TR" sz="2400" i="1" u="sng" dirty="0">
                <a:latin typeface="Times New Roman" panose="02020603050405020304" pitchFamily="18" charset="0"/>
                <a:cs typeface="Times New Roman" panose="02020603050405020304" pitchFamily="18" charset="0"/>
              </a:rPr>
              <a:t>(memur, </a:t>
            </a:r>
            <a:r>
              <a:rPr lang="tr-TR" sz="2400" i="1" u="sng" dirty="0" err="1">
                <a:latin typeface="Times New Roman" panose="02020603050405020304" pitchFamily="18" charset="0"/>
                <a:cs typeface="Times New Roman" panose="02020603050405020304" pitchFamily="18" charset="0"/>
              </a:rPr>
              <a:t>bilg.işletmeni</a:t>
            </a:r>
            <a:r>
              <a:rPr lang="tr-TR" sz="2400" i="1" u="sng" dirty="0">
                <a:latin typeface="Times New Roman" panose="02020603050405020304" pitchFamily="18" charset="0"/>
                <a:cs typeface="Times New Roman" panose="02020603050405020304" pitchFamily="18" charset="0"/>
              </a:rPr>
              <a:t>, veri hazırlama, kontrol işletmeni, </a:t>
            </a:r>
            <a:r>
              <a:rPr lang="tr-TR" sz="2400" i="1" u="sng" dirty="0">
                <a:solidFill>
                  <a:srgbClr val="FF0000"/>
                </a:solidFill>
                <a:latin typeface="Times New Roman" panose="02020603050405020304" pitchFamily="18" charset="0"/>
                <a:cs typeface="Times New Roman" panose="02020603050405020304" pitchFamily="18" charset="0"/>
              </a:rPr>
              <a:t>hizmetli </a:t>
            </a:r>
            <a:r>
              <a:rPr lang="tr-TR" sz="2400" i="1" u="sng" dirty="0">
                <a:latin typeface="Times New Roman" panose="02020603050405020304" pitchFamily="18" charset="0"/>
                <a:cs typeface="Times New Roman" panose="02020603050405020304" pitchFamily="18" charset="0"/>
              </a:rPr>
              <a:t>ve teknisyen</a:t>
            </a:r>
            <a:r>
              <a:rPr lang="tr-TR" sz="2400" i="1" dirty="0">
                <a:latin typeface="Times New Roman" panose="02020603050405020304" pitchFamily="18" charset="0"/>
                <a:cs typeface="Times New Roman" panose="02020603050405020304" pitchFamily="18" charset="0"/>
              </a:rPr>
              <a:t>) ifade edilmektedir. 09.09.2015 t ve 4206 Maliye. Bak. yazısı</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3038" y="172504"/>
            <a:ext cx="708576" cy="706823"/>
          </a:xfrm>
          <a:prstGeom prst="rect">
            <a:avLst/>
          </a:prstGeom>
        </p:spPr>
      </p:pic>
    </p:spTree>
    <p:extLst>
      <p:ext uri="{BB962C8B-B14F-4D97-AF65-F5344CB8AC3E}">
        <p14:creationId xmlns:p14="http://schemas.microsoft.com/office/powerpoint/2010/main" val="1254765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3</a:t>
            </a:fld>
            <a:endParaRPr lang="tr-TR"/>
          </a:p>
        </p:txBody>
      </p:sp>
      <p:sp>
        <p:nvSpPr>
          <p:cNvPr id="6" name="Dikdörtgen 5"/>
          <p:cNvSpPr/>
          <p:nvPr/>
        </p:nvSpPr>
        <p:spPr>
          <a:xfrm>
            <a:off x="942072" y="1547760"/>
            <a:ext cx="9873693" cy="378565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1:</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mümkün bulunmaktadır. </a:t>
            </a:r>
          </a:p>
          <a:p>
            <a:pPr algn="just"/>
            <a:r>
              <a:rPr lang="tr-TR" sz="2400" dirty="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Bu durumda, okulunda rutin  müfredat kapsamında haftada 20 saat ders okutan bir öğretmenin, destekleme ve yetiştirme kurslarında haftada 20 saate kadar ders okutması</a:t>
            </a:r>
            <a:r>
              <a:rPr lang="tr-TR" sz="2400" b="1" u="sng" dirty="0">
                <a:latin typeface="Times New Roman" panose="02020603050405020304" pitchFamily="18" charset="0"/>
                <a:cs typeface="Times New Roman" panose="02020603050405020304" pitchFamily="18" charset="0"/>
              </a:rPr>
              <a:t> mümkün bulunmaktadır.</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4787949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30</a:t>
            </a:fld>
            <a:endParaRPr lang="tr-TR"/>
          </a:p>
        </p:txBody>
      </p:sp>
      <p:sp>
        <p:nvSpPr>
          <p:cNvPr id="6" name="Dikdörtgen 5"/>
          <p:cNvSpPr/>
          <p:nvPr/>
        </p:nvSpPr>
        <p:spPr>
          <a:xfrm>
            <a:off x="942071" y="2967335"/>
            <a:ext cx="9873693"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SORU11:</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Ders ücreti karşılığı görevlendirilen bir öğretmenin saat 18:00’den sonra veya hafta sonlarında görev yapması durumunda ücreti gece ücreti üzerinden ödenebilir mi?</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1430493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31</a:t>
            </a:fld>
            <a:endParaRPr lang="tr-TR"/>
          </a:p>
        </p:txBody>
      </p:sp>
      <p:sp>
        <p:nvSpPr>
          <p:cNvPr id="6" name="Dikdörtgen 5"/>
          <p:cNvSpPr/>
          <p:nvPr/>
        </p:nvSpPr>
        <p:spPr>
          <a:xfrm>
            <a:off x="942071" y="2690336"/>
            <a:ext cx="9873693" cy="2215991"/>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CEVAP 11:</a:t>
            </a:r>
          </a:p>
          <a:p>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a:t>
            </a:r>
            <a:r>
              <a:rPr lang="tr-TR" sz="2400" b="1" i="1" dirty="0">
                <a:solidFill>
                  <a:srgbClr val="FF0000"/>
                </a:solidFill>
                <a:latin typeface="Times New Roman" panose="02020603050405020304" pitchFamily="18" charset="0"/>
                <a:cs typeface="Times New Roman" panose="02020603050405020304" pitchFamily="18" charset="0"/>
              </a:rPr>
              <a:t>gösterge (150) </a:t>
            </a:r>
            <a:r>
              <a:rPr lang="tr-TR" sz="2400" b="1" dirty="0">
                <a:latin typeface="Times New Roman" panose="02020603050405020304" pitchFamily="18" charset="0"/>
                <a:cs typeface="Times New Roman" panose="02020603050405020304" pitchFamily="18" charset="0"/>
              </a:rPr>
              <a:t>üzerinden belirlenmesi uygun olacaktır. </a:t>
            </a:r>
            <a:endParaRPr lang="tr-TR" sz="24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18625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32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12:</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görevlendirilen bir öğretmen (ücretli öğretmen)  azami kaç saat ücret alabilir? </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3425626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33</a:t>
            </a:fld>
            <a:endParaRPr lang="tr-TR"/>
          </a:p>
        </p:txBody>
      </p:sp>
      <p:sp>
        <p:nvSpPr>
          <p:cNvPr id="6" name="Dikdörtgen 5"/>
          <p:cNvSpPr/>
          <p:nvPr/>
        </p:nvSpPr>
        <p:spPr>
          <a:xfrm>
            <a:off x="942071" y="1751618"/>
            <a:ext cx="9873693" cy="2554545"/>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12:</a:t>
            </a:r>
          </a:p>
          <a:p>
            <a:pPr algn="just"/>
            <a:r>
              <a:rPr lang="tr-TR" sz="2400" dirty="0" smtClean="0">
                <a:latin typeface="Times New Roman" panose="02020603050405020304" pitchFamily="18" charset="0"/>
                <a:cs typeface="Times New Roman" panose="02020603050405020304" pitchFamily="18" charset="0"/>
              </a:rPr>
              <a:t>Yukarıda </a:t>
            </a:r>
            <a:r>
              <a:rPr lang="tr-TR" sz="24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r>
              <a:rPr lang="tr-TR" sz="2400" dirty="0" smtClean="0">
                <a:latin typeface="Times New Roman" panose="02020603050405020304" pitchFamily="18" charset="0"/>
                <a:cs typeface="Times New Roman" panose="02020603050405020304" pitchFamily="18" charset="0"/>
              </a:rPr>
              <a:t>.</a:t>
            </a:r>
          </a:p>
          <a:p>
            <a:pPr algn="just"/>
            <a:endParaRPr lang="tr-TR" sz="2800" b="1" dirty="0">
              <a:latin typeface="Times New Roman" panose="02020603050405020304" pitchFamily="18" charset="0"/>
              <a:cs typeface="Times New Roman" panose="02020603050405020304" pitchFamily="18" charset="0"/>
            </a:endParaRPr>
          </a:p>
          <a:p>
            <a:pPr algn="just"/>
            <a:r>
              <a:rPr lang="tr-TR" i="1" dirty="0">
                <a:solidFill>
                  <a:srgbClr val="FF0000"/>
                </a:solidFill>
                <a:latin typeface="Times New Roman" panose="02020603050405020304" pitchFamily="18" charset="0"/>
                <a:cs typeface="Times New Roman" panose="02020603050405020304" pitchFamily="18" charset="0"/>
              </a:rPr>
              <a:t>Madde 9- (1)/a)-2) </a:t>
            </a:r>
            <a:r>
              <a:rPr lang="tr-TR" i="1" dirty="0">
                <a:latin typeface="Times New Roman" panose="02020603050405020304" pitchFamily="18" charset="0"/>
                <a:cs typeface="Times New Roman" panose="02020603050405020304" pitchFamily="18" charset="0"/>
              </a:rPr>
              <a:t>Resmî görevi bulunmayanlar ile emeklilere, okul öncesi, ilköğretim, orta öğretim, özel eğitim ve yaygın eğitim kurumlarında haftada 30 saate, kadar ek ders görevi verilebilir.</a:t>
            </a:r>
            <a:endParaRPr lang="tr-TR"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134057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34</a:t>
            </a:fld>
            <a:endParaRPr lang="tr-TR"/>
          </a:p>
        </p:txBody>
      </p:sp>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13:</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Yan alanı olan sınıf öğretmenlerine Destekleme ve Yetiştirme Kurslarında ders görevi verilir mi?</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7062" y="172504"/>
            <a:ext cx="708576" cy="706823"/>
          </a:xfrm>
          <a:prstGeom prst="rect">
            <a:avLst/>
          </a:prstGeom>
        </p:spPr>
      </p:pic>
    </p:spTree>
    <p:extLst>
      <p:ext uri="{BB962C8B-B14F-4D97-AF65-F5344CB8AC3E}">
        <p14:creationId xmlns:p14="http://schemas.microsoft.com/office/powerpoint/2010/main" val="2725949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35</a:t>
            </a:fld>
            <a:endParaRPr lang="tr-TR"/>
          </a:p>
        </p:txBody>
      </p:sp>
      <p:sp>
        <p:nvSpPr>
          <p:cNvPr id="6" name="Dikdörtgen 5"/>
          <p:cNvSpPr/>
          <p:nvPr/>
        </p:nvSpPr>
        <p:spPr>
          <a:xfrm>
            <a:off x="942071" y="1151454"/>
            <a:ext cx="9873693" cy="415498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13:</a:t>
            </a:r>
          </a:p>
          <a:p>
            <a:pPr algn="just"/>
            <a:r>
              <a:rPr lang="tr-TR" sz="2400" dirty="0" smtClean="0">
                <a:latin typeface="Times New Roman" panose="02020603050405020304" pitchFamily="18" charset="0"/>
                <a:cs typeface="Times New Roman" panose="02020603050405020304" pitchFamily="18" charset="0"/>
              </a:rPr>
              <a:t>İhtiyaç </a:t>
            </a:r>
            <a:r>
              <a:rPr lang="tr-TR" sz="2400" dirty="0">
                <a:latin typeface="Times New Roman" panose="02020603050405020304" pitchFamily="18" charset="0"/>
                <a:cs typeface="Times New Roman" panose="02020603050405020304" pitchFamily="18" charset="0"/>
              </a:rPr>
              <a:t>olması halinde Destekleme ve Yetiştirme Kurslarında yan alanı olan sınıf öğretmenleri için </a:t>
            </a:r>
            <a:r>
              <a:rPr lang="tr-TR" sz="2400" i="1" dirty="0">
                <a:solidFill>
                  <a:srgbClr val="FF0000"/>
                </a:solidFill>
                <a:latin typeface="Times New Roman" panose="02020603050405020304" pitchFamily="18" charset="0"/>
                <a:cs typeface="Times New Roman" panose="02020603050405020304" pitchFamily="18" charset="0"/>
              </a:rPr>
              <a:t>Talim Terbiye Kurulu Başkanlığının 9 </a:t>
            </a:r>
            <a:r>
              <a:rPr lang="tr-TR" sz="2400" i="1" dirty="0" err="1">
                <a:solidFill>
                  <a:srgbClr val="FF0000"/>
                </a:solidFill>
                <a:latin typeface="Times New Roman" panose="02020603050405020304" pitchFamily="18" charset="0"/>
                <a:cs typeface="Times New Roman" panose="02020603050405020304" pitchFamily="18" charset="0"/>
              </a:rPr>
              <a:t>No’lu</a:t>
            </a:r>
            <a:r>
              <a:rPr lang="tr-TR" sz="2400" i="1" dirty="0">
                <a:solidFill>
                  <a:srgbClr val="FF0000"/>
                </a:solidFill>
                <a:latin typeface="Times New Roman" panose="02020603050405020304" pitchFamily="18" charset="0"/>
                <a:cs typeface="Times New Roman" panose="02020603050405020304" pitchFamily="18" charset="0"/>
              </a:rPr>
              <a:t> kararına </a:t>
            </a:r>
            <a:r>
              <a:rPr lang="tr-TR" sz="2400" dirty="0">
                <a:latin typeface="Times New Roman" panose="02020603050405020304" pitchFamily="18" charset="0"/>
                <a:cs typeface="Times New Roman" panose="02020603050405020304" pitchFamily="18" charset="0"/>
              </a:rPr>
              <a:t>göre işlem yapılmaktadır. </a:t>
            </a:r>
          </a:p>
          <a:p>
            <a:pPr algn="just"/>
            <a:endParaRPr lang="tr-TR" sz="2400" dirty="0">
              <a:latin typeface="Times New Roman" panose="02020603050405020304" pitchFamily="18" charset="0"/>
              <a:cs typeface="Times New Roman" panose="02020603050405020304" pitchFamily="18" charset="0"/>
            </a:endParaRPr>
          </a:p>
          <a:p>
            <a:pPr algn="just"/>
            <a:r>
              <a:rPr lang="tr-TR" sz="2400" i="1" dirty="0">
                <a:solidFill>
                  <a:srgbClr val="FF0000"/>
                </a:solidFill>
                <a:latin typeface="Times New Roman" panose="02020603050405020304" pitchFamily="18" charset="0"/>
                <a:cs typeface="Times New Roman" panose="02020603050405020304" pitchFamily="18" charset="0"/>
              </a:rPr>
              <a:t>Aylık Karşılığı Okutulacak Dersler </a:t>
            </a:r>
          </a:p>
          <a:p>
            <a:pPr algn="just"/>
            <a:r>
              <a:rPr lang="tr-TR" sz="2400" i="1" dirty="0">
                <a:solidFill>
                  <a:srgbClr val="FF0000"/>
                </a:solidFill>
                <a:latin typeface="Times New Roman" panose="02020603050405020304" pitchFamily="18" charset="0"/>
                <a:cs typeface="Times New Roman" panose="02020603050405020304" pitchFamily="18" charset="0"/>
              </a:rPr>
              <a:t>Madde 9 - (1) </a:t>
            </a:r>
            <a:r>
              <a:rPr lang="tr-TR" sz="2400" i="1" dirty="0">
                <a:latin typeface="Times New Roman" panose="02020603050405020304" pitchFamily="18" charset="0"/>
                <a:cs typeface="Times New Roman" panose="02020603050405020304" pitchFamily="18" charset="0"/>
              </a:rPr>
              <a:t>Öğretmenler, atandıkları alan ile varsa </a:t>
            </a:r>
            <a:r>
              <a:rPr lang="tr-TR" sz="2400" b="1" i="1" dirty="0">
                <a:latin typeface="Times New Roman" panose="02020603050405020304" pitchFamily="18" charset="0"/>
                <a:cs typeface="Times New Roman" panose="02020603050405020304" pitchFamily="18" charset="0"/>
              </a:rPr>
              <a:t>yan alanının </a:t>
            </a:r>
            <a:r>
              <a:rPr lang="tr-TR" sz="2400" i="1" dirty="0">
                <a:latin typeface="Times New Roman" panose="02020603050405020304" pitchFamily="18" charset="0"/>
                <a:cs typeface="Times New Roman" panose="02020603050405020304" pitchFamily="18" charset="0"/>
              </a:rPr>
              <a:t>ekli çizelgede “Okutacağı Dersler” sütununda yer alan dersleri, öncelikle atandıkları kurumun alan, ortak, zorunlu ve seçmeli derslerini, eğitim kurumlarının tür ve dereceleri bakımından herhangi bir ayırım yapılmaksızın okuturlar. </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4211908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1" y="2344582"/>
            <a:ext cx="9873694" cy="2921101"/>
          </a:xfrm>
        </p:spPr>
        <p:txBody>
          <a:bodyPr>
            <a:normAutofit/>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14:</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ders ücretleri gündüz/gece ücreti şeklinde ödenir mi? </a:t>
            </a:r>
          </a:p>
          <a:p>
            <a:pPr marL="0" indent="0">
              <a:buNone/>
            </a:pP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36</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40195804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1" y="1020278"/>
            <a:ext cx="9873693" cy="5047313"/>
          </a:xfrm>
        </p:spPr>
        <p:txBody>
          <a:bodyPr>
            <a:normAutofit fontScale="92500" lnSpcReduction="20000"/>
          </a:bodyPr>
          <a:lstStyle/>
          <a:p>
            <a:pPr marL="0" indent="0" algn="just">
              <a:buNone/>
            </a:pPr>
            <a:endParaRPr lang="tr-TR"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endParaRPr lang="tr-TR" b="1" dirty="0">
              <a:solidFill>
                <a:srgbClr val="C00000"/>
              </a:solidFill>
              <a:latin typeface="Times New Roman" panose="02020603050405020304" pitchFamily="18" charset="0"/>
              <a:cs typeface="Times New Roman" panose="02020603050405020304" pitchFamily="18" charset="0"/>
            </a:endParaRPr>
          </a:p>
          <a:p>
            <a:pPr marL="0" indent="0" algn="just">
              <a:buNone/>
            </a:pPr>
            <a:r>
              <a:rPr lang="tr-TR" b="1" dirty="0" smtClean="0">
                <a:solidFill>
                  <a:srgbClr val="C00000"/>
                </a:solidFill>
                <a:latin typeface="Times New Roman" panose="02020603050405020304" pitchFamily="18" charset="0"/>
                <a:cs typeface="Times New Roman" panose="02020603050405020304" pitchFamily="18" charset="0"/>
              </a:rPr>
              <a:t>Cevap 14:</a:t>
            </a:r>
          </a:p>
          <a:p>
            <a:pPr marL="0" indent="0" algn="just">
              <a:buNone/>
            </a:pPr>
            <a:r>
              <a:rPr lang="tr-TR" sz="2400" i="1" dirty="0" smtClean="0">
                <a:solidFill>
                  <a:srgbClr val="FF0000"/>
                </a:solidFill>
                <a:latin typeface="Times New Roman" panose="02020603050405020304" pitchFamily="18" charset="0"/>
                <a:cs typeface="Times New Roman" panose="02020603050405020304" pitchFamily="18" charset="0"/>
              </a:rPr>
              <a:t>Kararın </a:t>
            </a:r>
            <a:r>
              <a:rPr lang="tr-TR" sz="2400" i="1" dirty="0">
                <a:solidFill>
                  <a:srgbClr val="FF0000"/>
                </a:solidFill>
                <a:latin typeface="Times New Roman" panose="02020603050405020304" pitchFamily="18" charset="0"/>
                <a:cs typeface="Times New Roman" panose="02020603050405020304" pitchFamily="18" charset="0"/>
              </a:rPr>
              <a:t>Tanımlar başlıklı 4. maddesinin 1. fıkrası (g) bendinde: </a:t>
            </a:r>
            <a:r>
              <a:rPr lang="tr-TR" sz="2400" b="1" dirty="0">
                <a:latin typeface="Times New Roman" panose="02020603050405020304" pitchFamily="18" charset="0"/>
                <a:cs typeface="Times New Roman" panose="02020603050405020304" pitchFamily="18" charset="0"/>
              </a:rPr>
              <a:t>Gündüz öğretimi dışında kalan öğretim: </a:t>
            </a:r>
            <a:r>
              <a:rPr lang="tr-TR" sz="24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eğitim olarak tanımlanmaktadır.</a:t>
            </a:r>
          </a:p>
          <a:p>
            <a:pPr algn="just"/>
            <a:r>
              <a:rPr lang="tr-TR" sz="2400" dirty="0">
                <a:latin typeface="Times New Roman" panose="02020603050405020304" pitchFamily="18" charset="0"/>
                <a:cs typeface="Times New Roman" panose="02020603050405020304" pitchFamily="18" charset="0"/>
              </a:rPr>
              <a:t>     Bu kapsamda </a:t>
            </a:r>
            <a:r>
              <a:rPr lang="tr-TR" sz="2400" b="1" dirty="0">
                <a:latin typeface="Times New Roman" panose="02020603050405020304" pitchFamily="18" charset="0"/>
                <a:cs typeface="Times New Roman" panose="02020603050405020304" pitchFamily="18" charset="0"/>
              </a:rPr>
              <a:t>hafta içi saat 18.00’den sonra, cumartesi ve pazar günleri ile yarıyıl ve yaz tatillerinde</a:t>
            </a:r>
            <a:r>
              <a:rPr lang="tr-TR" sz="2400" dirty="0">
                <a:latin typeface="Times New Roman" panose="02020603050405020304" pitchFamily="18" charset="0"/>
                <a:cs typeface="Times New Roman" panose="02020603050405020304" pitchFamily="18" charset="0"/>
              </a:rPr>
              <a:t> yapılan yüz yüze eğitimlerde ders ücretleri gece ücreti üzerinden (</a:t>
            </a:r>
            <a:r>
              <a:rPr lang="tr-TR" sz="2400" b="1" dirty="0">
                <a:latin typeface="Times New Roman" panose="02020603050405020304" pitchFamily="18" charset="0"/>
                <a:cs typeface="Times New Roman" panose="02020603050405020304" pitchFamily="18" charset="0"/>
              </a:rPr>
              <a:t>150 gösterge</a:t>
            </a:r>
            <a:r>
              <a:rPr lang="tr-TR" sz="2400" dirty="0">
                <a:latin typeface="Times New Roman" panose="02020603050405020304" pitchFamily="18" charset="0"/>
                <a:cs typeface="Times New Roman" panose="02020603050405020304" pitchFamily="18" charset="0"/>
              </a:rPr>
              <a:t>) ödenir</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 </a:t>
            </a:r>
            <a:r>
              <a:rPr lang="tr-TR" sz="2400" b="1" i="1" dirty="0">
                <a:solidFill>
                  <a:srgbClr val="FF0000"/>
                </a:solidFill>
                <a:latin typeface="Times New Roman" panose="02020603050405020304" pitchFamily="18" charset="0"/>
                <a:cs typeface="Times New Roman" panose="02020603050405020304" pitchFamily="18" charset="0"/>
              </a:rPr>
              <a:t>Madde 176 – </a:t>
            </a:r>
            <a:r>
              <a:rPr lang="tr-TR" sz="2400" b="1" i="1" dirty="0">
                <a:latin typeface="Times New Roman" panose="02020603050405020304" pitchFamily="18" charset="0"/>
                <a:cs typeface="Times New Roman" panose="02020603050405020304" pitchFamily="18" charset="0"/>
              </a:rPr>
              <a:t>(1) </a:t>
            </a:r>
            <a:r>
              <a:rPr lang="tr-TR" sz="2400" i="1" dirty="0">
                <a:latin typeface="Times New Roman" panose="02020603050405020304" pitchFamily="18" charset="0"/>
                <a:cs typeface="Times New Roman" panose="02020603050405020304" pitchFamily="18" charset="0"/>
              </a:rPr>
              <a:t>Bu 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algn="just"/>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37</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40788632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2617076"/>
            <a:ext cx="9873694" cy="1681655"/>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15:</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görev alan öğretmenlere ek hizmet puanı verilir mi, bu uygulama nasıl yapılır? </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38</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7106300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627586"/>
            <a:ext cx="9873694" cy="1376856"/>
          </a:xfrm>
        </p:spPr>
        <p:txBody>
          <a:bodyPr>
            <a:normAutofit fontScale="92500" lnSpcReduction="20000"/>
          </a:bodyPr>
          <a:lstStyle/>
          <a:p>
            <a:pPr marL="0" indent="0">
              <a:buNone/>
            </a:pPr>
            <a:r>
              <a:rPr lang="tr-TR" sz="2600" b="1" dirty="0" smtClean="0">
                <a:solidFill>
                  <a:srgbClr val="C00000"/>
                </a:solidFill>
                <a:latin typeface="Times New Roman" panose="02020603050405020304" pitchFamily="18" charset="0"/>
                <a:cs typeface="Times New Roman" panose="02020603050405020304" pitchFamily="18" charset="0"/>
              </a:rPr>
              <a:t>CEVAP 15:</a:t>
            </a:r>
          </a:p>
          <a:p>
            <a:pPr marL="0" indent="0">
              <a:buNone/>
            </a:pPr>
            <a:r>
              <a:rPr lang="tr-TR" dirty="0" smtClean="0">
                <a:latin typeface="Times New Roman" panose="02020603050405020304" pitchFamily="18" charset="0"/>
                <a:cs typeface="Times New Roman" panose="02020603050405020304" pitchFamily="18" charset="0"/>
              </a:rPr>
              <a:t> </a:t>
            </a:r>
            <a:r>
              <a:rPr lang="tr-TR" sz="2600" b="1" dirty="0">
                <a:latin typeface="Times New Roman" panose="02020603050405020304" pitchFamily="18" charset="0"/>
                <a:cs typeface="Times New Roman" panose="02020603050405020304" pitchFamily="18" charset="0"/>
              </a:rPr>
              <a:t>Destekleme ve yetiştirme kurslarında görev alan öğretmenlere fiilen görev yapılan her ay için 0,5 ek hizmet puanı verilir. Bu işlem il/ilçe milli eğitim müdürlüklerince gerçekleştirilir</a:t>
            </a:r>
            <a:r>
              <a:rPr lang="tr-TR" sz="2600" b="1" dirty="0" smtClean="0">
                <a:latin typeface="Times New Roman" panose="02020603050405020304" pitchFamily="18" charset="0"/>
                <a:cs typeface="Times New Roman" panose="02020603050405020304" pitchFamily="18" charset="0"/>
              </a:rPr>
              <a:t>. (Personel Özlük birimleri tarafından)</a:t>
            </a:r>
            <a:endParaRPr lang="tr-TR" sz="2600" b="1"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39</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1072076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a:t>
            </a:fld>
            <a:endParaRPr lang="tr-TR"/>
          </a:p>
        </p:txBody>
      </p:sp>
      <p:pic>
        <p:nvPicPr>
          <p:cNvPr id="6" name="Resim 5"/>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7" name="İçerik Yer Tutucusu 2"/>
          <p:cNvSpPr txBox="1">
            <a:spLocks/>
          </p:cNvSpPr>
          <p:nvPr/>
        </p:nvSpPr>
        <p:spPr>
          <a:xfrm>
            <a:off x="942072" y="1502979"/>
            <a:ext cx="9873693" cy="4361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tr-TR" sz="2000" b="1" dirty="0" smtClean="0">
              <a:latin typeface="Times New Roman" panose="02020603050405020304" pitchFamily="18" charset="0"/>
              <a:cs typeface="Times New Roman" panose="02020603050405020304" pitchFamily="18" charset="0"/>
            </a:endParaRPr>
          </a:p>
          <a:p>
            <a:pPr algn="l"/>
            <a:endParaRPr lang="tr-TR" sz="2000" b="1" dirty="0">
              <a:latin typeface="Times New Roman" panose="02020603050405020304" pitchFamily="18" charset="0"/>
              <a:cs typeface="Times New Roman" panose="02020603050405020304" pitchFamily="18" charset="0"/>
            </a:endParaRPr>
          </a:p>
          <a:p>
            <a:pPr algn="l"/>
            <a:endParaRPr lang="tr-TR" sz="2000" b="1" dirty="0" smtClean="0">
              <a:latin typeface="Times New Roman" panose="02020603050405020304" pitchFamily="18" charset="0"/>
              <a:cs typeface="Times New Roman" panose="02020603050405020304" pitchFamily="18" charset="0"/>
            </a:endParaRPr>
          </a:p>
          <a:p>
            <a:pPr algn="just"/>
            <a:r>
              <a:rPr lang="tr-TR" b="1" dirty="0" smtClean="0">
                <a:solidFill>
                  <a:srgbClr val="C00000"/>
                </a:solidFill>
                <a:latin typeface="Times New Roman" panose="02020603050405020304" pitchFamily="18" charset="0"/>
                <a:cs typeface="Times New Roman" panose="02020603050405020304" pitchFamily="18" charset="0"/>
              </a:rPr>
              <a:t>ÖRNEKSORU 1: </a:t>
            </a:r>
          </a:p>
          <a:p>
            <a:pPr algn="just"/>
            <a:r>
              <a:rPr lang="tr-TR" b="1" dirty="0" smtClean="0">
                <a:solidFill>
                  <a:srgbClr val="C00000"/>
                </a:solidFill>
                <a:latin typeface="Times New Roman" panose="02020603050405020304" pitchFamily="18" charset="0"/>
                <a:cs typeface="Times New Roman" panose="02020603050405020304" pitchFamily="18" charset="0"/>
              </a:rPr>
              <a:t>Okulunda haftalık 25 saat fiilen derse giren bir öğretmene, destekleme ve yetiştirme kurslarında haftada </a:t>
            </a:r>
            <a:r>
              <a:rPr lang="tr-TR" b="1" dirty="0">
                <a:solidFill>
                  <a:srgbClr val="C00000"/>
                </a:solidFill>
                <a:latin typeface="Times New Roman" panose="02020603050405020304" pitchFamily="18" charset="0"/>
                <a:cs typeface="Times New Roman" panose="02020603050405020304" pitchFamily="18" charset="0"/>
              </a:rPr>
              <a:t>en</a:t>
            </a:r>
            <a:r>
              <a:rPr lang="tr-TR" b="1" dirty="0" smtClean="0">
                <a:solidFill>
                  <a:srgbClr val="C00000"/>
                </a:solidFill>
                <a:latin typeface="Times New Roman" panose="02020603050405020304" pitchFamily="18" charset="0"/>
                <a:cs typeface="Times New Roman" panose="02020603050405020304" pitchFamily="18" charset="0"/>
              </a:rPr>
              <a:t> fazla kaç saat ek ders görevi verilebilir?</a:t>
            </a:r>
            <a:endParaRPr lang="tr-TR" dirty="0" smtClean="0">
              <a:solidFill>
                <a:srgbClr val="C00000"/>
              </a:solidFill>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6777" y="311616"/>
            <a:ext cx="708576" cy="706823"/>
          </a:xfrm>
          <a:prstGeom prst="rect">
            <a:avLst/>
          </a:prstGeom>
        </p:spPr>
      </p:pic>
    </p:spTree>
    <p:extLst>
      <p:ext uri="{BB962C8B-B14F-4D97-AF65-F5344CB8AC3E}">
        <p14:creationId xmlns:p14="http://schemas.microsoft.com/office/powerpoint/2010/main" val="2092887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EDERS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40</a:t>
            </a:fld>
            <a:endParaRPr lang="tr-TR"/>
          </a:p>
        </p:txBody>
      </p:sp>
      <p:sp>
        <p:nvSpPr>
          <p:cNvPr id="6" name="Dikdörtgen 5"/>
          <p:cNvSpPr/>
          <p:nvPr/>
        </p:nvSpPr>
        <p:spPr>
          <a:xfrm>
            <a:off x="942071" y="2967335"/>
            <a:ext cx="9873693"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16:</a:t>
            </a:r>
          </a:p>
          <a:p>
            <a:pPr algn="just"/>
            <a:r>
              <a:rPr lang="tr-TR" sz="2400" b="1" u="sng" dirty="0" smtClean="0">
                <a:solidFill>
                  <a:srgbClr val="C00000"/>
                </a:solidFill>
                <a:latin typeface="Times New Roman" panose="02020603050405020304" pitchFamily="18" charset="0"/>
                <a:cs typeface="Times New Roman" panose="02020603050405020304" pitchFamily="18" charset="0"/>
              </a:rPr>
              <a:t>Genel </a:t>
            </a:r>
            <a:r>
              <a:rPr lang="tr-TR" sz="2400" b="1" dirty="0">
                <a:solidFill>
                  <a:srgbClr val="C00000"/>
                </a:solidFill>
                <a:latin typeface="Times New Roman" panose="02020603050405020304" pitchFamily="18" charset="0"/>
                <a:cs typeface="Times New Roman" panose="02020603050405020304" pitchFamily="18" charset="0"/>
              </a:rPr>
              <a:t>idari izinli olunan günlerde destekleme ve yetiştirme kurslarında görevli </a:t>
            </a:r>
            <a:r>
              <a:rPr lang="tr-TR" sz="2400" b="1" i="1" dirty="0">
                <a:solidFill>
                  <a:srgbClr val="C00000"/>
                </a:solidFill>
                <a:latin typeface="Times New Roman" pitchFamily="18" charset="0"/>
                <a:cs typeface="Times New Roman" pitchFamily="18" charset="0"/>
              </a:rPr>
              <a:t>yönetici ve öğretmenler </a:t>
            </a:r>
            <a:r>
              <a:rPr lang="tr-TR" sz="2400" b="1" dirty="0">
                <a:solidFill>
                  <a:srgbClr val="C00000"/>
                </a:solidFill>
                <a:latin typeface="Times New Roman" pitchFamily="18" charset="0"/>
                <a:cs typeface="Times New Roman" pitchFamily="18" charset="0"/>
              </a:rPr>
              <a:t>o günkü ek ders ücretinden yararlanırlar mı?</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7062" y="172504"/>
            <a:ext cx="708576" cy="706823"/>
          </a:xfrm>
          <a:prstGeom prst="rect">
            <a:avLst/>
          </a:prstGeom>
        </p:spPr>
      </p:pic>
    </p:spTree>
    <p:extLst>
      <p:ext uri="{BB962C8B-B14F-4D97-AF65-F5344CB8AC3E}">
        <p14:creationId xmlns:p14="http://schemas.microsoft.com/office/powerpoint/2010/main" val="1827316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1912882"/>
            <a:ext cx="9873694" cy="4058988"/>
          </a:xfrm>
        </p:spPr>
        <p:txBody>
          <a:bodyPr>
            <a:normAutofit fontScale="25000" lnSpcReduction="20000"/>
          </a:bodyPr>
          <a:lstStyle/>
          <a:p>
            <a:pPr marL="0" indent="0">
              <a:buNone/>
            </a:pPr>
            <a:r>
              <a:rPr lang="tr-TR" sz="9600" b="1" dirty="0" smtClean="0">
                <a:solidFill>
                  <a:srgbClr val="C00000"/>
                </a:solidFill>
                <a:latin typeface="Times New Roman" pitchFamily="18" charset="0"/>
                <a:cs typeface="Times New Roman" pitchFamily="18" charset="0"/>
              </a:rPr>
              <a:t>CEVAP 16:</a:t>
            </a:r>
          </a:p>
          <a:p>
            <a:pPr algn="just"/>
            <a:r>
              <a:rPr lang="tr-TR" sz="9600" dirty="0" smtClean="0">
                <a:latin typeface="Times New Roman" pitchFamily="18" charset="0"/>
                <a:cs typeface="Times New Roman" pitchFamily="18" charset="0"/>
              </a:rPr>
              <a:t>Gerek </a:t>
            </a:r>
            <a:r>
              <a:rPr lang="tr-TR" sz="9600" dirty="0">
                <a:latin typeface="Times New Roman" pitchFamily="18" charset="0"/>
                <a:cs typeface="Times New Roman" pitchFamily="18" charset="0"/>
              </a:rPr>
              <a:t>2014-2015 gerekse 2016-2017 yıllarına ait </a:t>
            </a:r>
            <a:r>
              <a:rPr lang="tr-TR" sz="9600" i="1" dirty="0">
                <a:solidFill>
                  <a:srgbClr val="FF0000"/>
                </a:solidFill>
                <a:latin typeface="Times New Roman" pitchFamily="18" charset="0"/>
                <a:cs typeface="Times New Roman" pitchFamily="18" charset="0"/>
              </a:rPr>
              <a:t>Toplu Sözleşmenin “Ders görevinin yapılmış sayılacağı haller” başlıklı 2.maddesi </a:t>
            </a:r>
            <a:r>
              <a:rPr lang="tr-TR" sz="9600" dirty="0">
                <a:latin typeface="Times New Roman" pitchFamily="18" charset="0"/>
                <a:cs typeface="Times New Roman" pitchFamily="18" charset="0"/>
              </a:rPr>
              <a:t>gereği g</a:t>
            </a:r>
            <a:r>
              <a:rPr lang="tr-TR" sz="9600" dirty="0" smtClean="0">
                <a:latin typeface="Times New Roman" pitchFamily="18" charset="0"/>
                <a:cs typeface="Times New Roman" pitchFamily="18" charset="0"/>
              </a:rPr>
              <a:t>enel idari </a:t>
            </a:r>
            <a:r>
              <a:rPr lang="tr-TR" sz="9600" dirty="0">
                <a:latin typeface="Times New Roman" pitchFamily="18" charset="0"/>
                <a:cs typeface="Times New Roman" pitchFamily="18" charset="0"/>
              </a:rPr>
              <a:t>izinli olunan günlere ait ek ders ücretinden yararlanırlar</a:t>
            </a:r>
            <a:r>
              <a:rPr lang="tr-TR" sz="9600" dirty="0" smtClean="0">
                <a:latin typeface="Times New Roman" pitchFamily="18" charset="0"/>
                <a:cs typeface="Times New Roman" pitchFamily="18" charset="0"/>
              </a:rPr>
              <a:t>.</a:t>
            </a:r>
          </a:p>
          <a:p>
            <a:pPr algn="just"/>
            <a:endParaRPr lang="tr-TR" sz="9600" b="1" i="1" dirty="0">
              <a:solidFill>
                <a:srgbClr val="FF0000"/>
              </a:solidFill>
              <a:latin typeface="Times New Roman" pitchFamily="18" charset="0"/>
              <a:cs typeface="Times New Roman" pitchFamily="18" charset="0"/>
            </a:endParaRPr>
          </a:p>
          <a:p>
            <a:pPr algn="just"/>
            <a:r>
              <a:rPr lang="tr-TR" sz="9600" b="1" i="1" dirty="0" smtClean="0">
                <a:solidFill>
                  <a:srgbClr val="FF0000"/>
                </a:solidFill>
                <a:latin typeface="Times New Roman" pitchFamily="18" charset="0"/>
                <a:cs typeface="Times New Roman" pitchFamily="18" charset="0"/>
              </a:rPr>
              <a:t> </a:t>
            </a:r>
            <a:r>
              <a:rPr lang="tr-TR" sz="9600" b="1" i="1" dirty="0">
                <a:solidFill>
                  <a:srgbClr val="FF0000"/>
                </a:solidFill>
                <a:latin typeface="Times New Roman" pitchFamily="18" charset="0"/>
                <a:cs typeface="Times New Roman" pitchFamily="18" charset="0"/>
              </a:rPr>
              <a:t>Ders görevinin yapılmış sayılacağı haller</a:t>
            </a:r>
          </a:p>
          <a:p>
            <a:pPr algn="just"/>
            <a:r>
              <a:rPr lang="tr-TR" sz="9600" b="1" i="1" dirty="0">
                <a:solidFill>
                  <a:srgbClr val="FF0000"/>
                </a:solidFill>
                <a:latin typeface="Times New Roman" pitchFamily="18" charset="0"/>
                <a:cs typeface="Times New Roman" pitchFamily="18" charset="0"/>
              </a:rPr>
              <a:t>Madde 2- </a:t>
            </a:r>
            <a:r>
              <a:rPr lang="tr-TR" sz="9600" i="1" dirty="0">
                <a:latin typeface="Times New Roman" pitchFamily="18" charset="0"/>
                <a:cs typeface="Times New Roman" pitchFamily="18" charset="0"/>
              </a:rPr>
              <a:t>(1) Millî Eğitim Bakanlığına bağlı örgün ve yaygın eğitim kurumlarında ders yılı içerisindeki iş günlerinde </a:t>
            </a:r>
            <a:r>
              <a:rPr lang="tr-TR" sz="9600" b="1" i="1" dirty="0">
                <a:solidFill>
                  <a:srgbClr val="FF0000"/>
                </a:solidFill>
                <a:latin typeface="Times New Roman" pitchFamily="18" charset="0"/>
                <a:cs typeface="Times New Roman" pitchFamily="18" charset="0"/>
              </a:rPr>
              <a:t>genel</a:t>
            </a:r>
            <a:r>
              <a:rPr lang="tr-TR" sz="9600" b="1" i="1" dirty="0">
                <a:latin typeface="Times New Roman" pitchFamily="18" charset="0"/>
                <a:cs typeface="Times New Roman" pitchFamily="18" charset="0"/>
              </a:rPr>
              <a:t> idari izinli olmaları sebebiyle </a:t>
            </a:r>
            <a:r>
              <a:rPr lang="tr-TR" sz="9600" i="1" dirty="0">
                <a:latin typeface="Times New Roman" pitchFamily="18" charset="0"/>
                <a:cs typeface="Times New Roman" pitchFamily="18" charset="0"/>
              </a:rPr>
              <a:t>eğitim faaliyetlerini fiilen yerine getiremeyen </a:t>
            </a:r>
            <a:r>
              <a:rPr lang="tr-TR" sz="9600" b="1" i="1" dirty="0">
                <a:latin typeface="Times New Roman" pitchFamily="18" charset="0"/>
                <a:cs typeface="Times New Roman" pitchFamily="18" charset="0"/>
              </a:rPr>
              <a:t>yönetici ve öğretmenler </a:t>
            </a:r>
            <a:r>
              <a:rPr lang="tr-TR" sz="9600" i="1" dirty="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9600" b="1" i="1" dirty="0">
                <a:latin typeface="Times New Roman" pitchFamily="18" charset="0"/>
                <a:cs typeface="Times New Roman" pitchFamily="18" charset="0"/>
              </a:rPr>
              <a:t>varsa ek ders</a:t>
            </a:r>
            <a:r>
              <a:rPr lang="tr-TR" sz="9600" i="1" dirty="0">
                <a:latin typeface="Times New Roman" pitchFamily="18" charset="0"/>
                <a:cs typeface="Times New Roman" pitchFamily="18" charset="0"/>
              </a:rPr>
              <a:t>, ders niteliğinde yönetim, hazırlık ve planlama </a:t>
            </a:r>
            <a:r>
              <a:rPr lang="tr-TR" sz="9600" b="1" i="1" dirty="0">
                <a:latin typeface="Times New Roman" pitchFamily="18" charset="0"/>
                <a:cs typeface="Times New Roman" pitchFamily="18" charset="0"/>
              </a:rPr>
              <a:t>görevlerini yapmış sayılırlar.        </a:t>
            </a:r>
          </a:p>
          <a:p>
            <a:pPr marL="0" indent="0">
              <a:buNone/>
            </a:pPr>
            <a:endParaRPr lang="tr-TR" sz="2400" dirty="0">
              <a:latin typeface="Times New Roman" pitchFamily="18" charset="0"/>
              <a:cs typeface="Times New Roman" pitchFamily="18" charset="0"/>
            </a:endParaRP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41</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72504"/>
            <a:ext cx="708576" cy="706823"/>
          </a:xfrm>
          <a:prstGeom prst="rect">
            <a:avLst/>
          </a:prstGeom>
        </p:spPr>
      </p:pic>
    </p:spTree>
    <p:extLst>
      <p:ext uri="{BB962C8B-B14F-4D97-AF65-F5344CB8AC3E}">
        <p14:creationId xmlns:p14="http://schemas.microsoft.com/office/powerpoint/2010/main" val="13380225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3"/>
            <a:ext cx="9873694" cy="1839310"/>
          </a:xfrm>
        </p:spPr>
        <p:txBody>
          <a:bodyPr/>
          <a:lstStyle/>
          <a:p>
            <a:pPr marL="0" indent="0">
              <a:buNone/>
            </a:pPr>
            <a:r>
              <a:rPr lang="tr-TR" sz="2400" b="1" dirty="0" smtClean="0">
                <a:solidFill>
                  <a:srgbClr val="C00000"/>
                </a:solidFill>
                <a:latin typeface="Times New Roman" pitchFamily="18" charset="0"/>
                <a:cs typeface="Times New Roman" pitchFamily="18" charset="0"/>
              </a:rPr>
              <a:t>SORU 17:</a:t>
            </a:r>
          </a:p>
          <a:p>
            <a:pPr marL="0" indent="0">
              <a:buNone/>
            </a:pPr>
            <a:r>
              <a:rPr lang="tr-TR" sz="2400" b="1" dirty="0" smtClean="0">
                <a:solidFill>
                  <a:srgbClr val="C00000"/>
                </a:solidFill>
                <a:latin typeface="Times New Roman" pitchFamily="18" charset="0"/>
                <a:cs typeface="Times New Roman" pitchFamily="18" charset="0"/>
              </a:rPr>
              <a:t>Genel </a:t>
            </a:r>
            <a:r>
              <a:rPr lang="tr-TR" sz="2400" b="1" dirty="0">
                <a:solidFill>
                  <a:srgbClr val="C00000"/>
                </a:solidFill>
                <a:latin typeface="Times New Roman" pitchFamily="18" charset="0"/>
                <a:cs typeface="Times New Roman" pitchFamily="18" charset="0"/>
              </a:rPr>
              <a:t>idari izinli olunan günlerde Destekleme ve Yetiştirme kurslarında görevli </a:t>
            </a:r>
            <a:r>
              <a:rPr lang="tr-TR" sz="2400" b="1" i="1" u="sng" dirty="0">
                <a:solidFill>
                  <a:srgbClr val="C00000"/>
                </a:solidFill>
                <a:latin typeface="Times New Roman" pitchFamily="18" charset="0"/>
                <a:cs typeface="Times New Roman" pitchFamily="18" charset="0"/>
              </a:rPr>
              <a:t>ders ücreti karşılığı görevlendirilen öğretmenler</a:t>
            </a:r>
            <a:r>
              <a:rPr lang="tr-TR" sz="2400" b="1" u="sng" dirty="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o günkü ek ders ücretinden yararlanırlar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42</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34474743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1020278"/>
            <a:ext cx="9873694" cy="5047313"/>
          </a:xfrm>
        </p:spPr>
        <p:txBody>
          <a:bodyPr/>
          <a:lstStyle/>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0" indent="0">
              <a:buNone/>
            </a:pPr>
            <a:r>
              <a:rPr lang="tr-TR" sz="2400" b="1" dirty="0" smtClean="0">
                <a:solidFill>
                  <a:srgbClr val="C00000"/>
                </a:solidFill>
                <a:latin typeface="Times New Roman" pitchFamily="18" charset="0"/>
                <a:cs typeface="Times New Roman" pitchFamily="18" charset="0"/>
              </a:rPr>
              <a:t>CEVAP 17:</a:t>
            </a:r>
          </a:p>
          <a:p>
            <a:pPr marL="0" indent="0" algn="just">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Destekleme ve yetiştirme kurslarında görevli </a:t>
            </a:r>
            <a:r>
              <a:rPr lang="tr-TR" sz="2400" dirty="0">
                <a:solidFill>
                  <a:srgbClr val="FF0000"/>
                </a:solidFill>
                <a:latin typeface="Times New Roman" pitchFamily="18" charset="0"/>
                <a:cs typeface="Times New Roman" pitchFamily="18" charset="0"/>
              </a:rPr>
              <a:t>ders ücreti karşılığı </a:t>
            </a:r>
            <a:r>
              <a:rPr lang="tr-TR" sz="2400" dirty="0">
                <a:latin typeface="Times New Roman" pitchFamily="18" charset="0"/>
                <a:cs typeface="Times New Roman" pitchFamily="18" charset="0"/>
              </a:rPr>
              <a:t>görevlendirilen öğretmenler, Genel idari izinli olunan günlerde o güne ait </a:t>
            </a:r>
            <a:r>
              <a:rPr lang="tr-TR" sz="2400" b="1" dirty="0">
                <a:latin typeface="Times New Roman" pitchFamily="18" charset="0"/>
                <a:cs typeface="Times New Roman" pitchFamily="18" charset="0"/>
              </a:rPr>
              <a:t>ek ders ücretinden yararlanamazlar.</a:t>
            </a:r>
            <a:r>
              <a:rPr lang="tr-TR" sz="2400" dirty="0">
                <a:latin typeface="Times New Roman" pitchFamily="18" charset="0"/>
                <a:cs typeface="Times New Roman" pitchFamily="18" charset="0"/>
              </a:rPr>
              <a:t> </a:t>
            </a:r>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43</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8936486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2249215"/>
            <a:ext cx="9873694" cy="2259724"/>
          </a:xfrm>
        </p:spPr>
        <p:txBody>
          <a:bodyPr/>
          <a:lstStyle/>
          <a:p>
            <a:pPr marL="0" indent="0">
              <a:buNone/>
            </a:pPr>
            <a:r>
              <a:rPr lang="tr-TR" sz="2400" b="1" dirty="0" smtClean="0">
                <a:solidFill>
                  <a:srgbClr val="C00000"/>
                </a:solidFill>
                <a:latin typeface="Times New Roman" pitchFamily="18" charset="0"/>
                <a:cs typeface="Times New Roman" pitchFamily="18" charset="0"/>
              </a:rPr>
              <a:t>SORU 18:</a:t>
            </a:r>
          </a:p>
          <a:p>
            <a:pPr marL="0" indent="0" algn="just">
              <a:buNone/>
            </a:pPr>
            <a:r>
              <a:rPr lang="tr-TR" sz="2400" b="1" dirty="0" smtClean="0">
                <a:solidFill>
                  <a:srgbClr val="C00000"/>
                </a:solidFill>
                <a:latin typeface="Times New Roman" pitchFamily="18" charset="0"/>
                <a:cs typeface="Times New Roman" pitchFamily="18" charset="0"/>
              </a:rPr>
              <a:t>Ortak </a:t>
            </a:r>
            <a:r>
              <a:rPr lang="tr-TR" sz="2400" b="1" dirty="0">
                <a:solidFill>
                  <a:srgbClr val="C00000"/>
                </a:solidFill>
                <a:latin typeface="Times New Roman" pitchFamily="18" charset="0"/>
                <a:cs typeface="Times New Roman" pitchFamily="18" charset="0"/>
              </a:rPr>
              <a:t>Sınavların yapıldığı günlerde destekleme ve yetiştirme kurslarında ders yapılmaması durumu idari izin kapsamında </a:t>
            </a:r>
            <a:r>
              <a:rPr lang="tr-TR" sz="2400" b="1" dirty="0" smtClean="0">
                <a:solidFill>
                  <a:srgbClr val="C00000"/>
                </a:solidFill>
                <a:latin typeface="Times New Roman" pitchFamily="18" charset="0"/>
                <a:cs typeface="Times New Roman" pitchFamily="18" charset="0"/>
              </a:rPr>
              <a:t>değerlendirilerek,  </a:t>
            </a:r>
            <a:r>
              <a:rPr lang="tr-TR" sz="2400" b="1" dirty="0">
                <a:solidFill>
                  <a:srgbClr val="C00000"/>
                </a:solidFill>
                <a:latin typeface="Times New Roman" pitchFamily="18" charset="0"/>
                <a:cs typeface="Times New Roman" pitchFamily="18" charset="0"/>
              </a:rPr>
              <a:t>o günlere ait ek ders ücretinden yararlanılır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44</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2828" y="172504"/>
            <a:ext cx="708576" cy="706823"/>
          </a:xfrm>
          <a:prstGeom prst="rect">
            <a:avLst/>
          </a:prstGeom>
        </p:spPr>
      </p:pic>
    </p:spTree>
    <p:extLst>
      <p:ext uri="{BB962C8B-B14F-4D97-AF65-F5344CB8AC3E}">
        <p14:creationId xmlns:p14="http://schemas.microsoft.com/office/powerpoint/2010/main" val="38734324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1545021"/>
            <a:ext cx="9873694" cy="3342288"/>
          </a:xfrm>
        </p:spPr>
        <p:txBody>
          <a:bodyPr/>
          <a:lstStyle/>
          <a:p>
            <a:pPr marL="0" indent="0">
              <a:buNone/>
            </a:pPr>
            <a:endParaRPr lang="tr-TR" dirty="0">
              <a:latin typeface="Times New Roman" pitchFamily="18" charset="0"/>
              <a:cs typeface="Times New Roman" pitchFamily="18" charset="0"/>
            </a:endParaRPr>
          </a:p>
          <a:p>
            <a:pPr marL="0" indent="0">
              <a:buNone/>
            </a:pPr>
            <a:r>
              <a:rPr lang="tr-TR" sz="2400" b="1" dirty="0" smtClean="0">
                <a:solidFill>
                  <a:srgbClr val="C00000"/>
                </a:solidFill>
                <a:latin typeface="Times New Roman" pitchFamily="18" charset="0"/>
                <a:cs typeface="Times New Roman" pitchFamily="18" charset="0"/>
              </a:rPr>
              <a:t>CEVAP 18:</a:t>
            </a:r>
          </a:p>
          <a:p>
            <a:pPr marL="0" indent="0">
              <a:buNone/>
            </a:pPr>
            <a:r>
              <a:rPr lang="tr-TR" sz="2400" dirty="0" smtClean="0">
                <a:latin typeface="Times New Roman" pitchFamily="18" charset="0"/>
                <a:cs typeface="Times New Roman" pitchFamily="18" charset="0"/>
              </a:rPr>
              <a:t>Ortak </a:t>
            </a:r>
            <a:r>
              <a:rPr lang="tr-TR" sz="2400" dirty="0">
                <a:latin typeface="Times New Roman" pitchFamily="18" charset="0"/>
                <a:cs typeface="Times New Roman" pitchFamily="18" charset="0"/>
              </a:rPr>
              <a:t>sınavların yapıldığı günlerde kurslarda ders </a:t>
            </a:r>
            <a:r>
              <a:rPr lang="tr-TR" sz="2400" dirty="0" smtClean="0">
                <a:latin typeface="Times New Roman" pitchFamily="18" charset="0"/>
                <a:cs typeface="Times New Roman" pitchFamily="18" charset="0"/>
              </a:rPr>
              <a:t>yapılmaması durumu, </a:t>
            </a:r>
            <a:r>
              <a:rPr lang="tr-TR" sz="2400" dirty="0">
                <a:latin typeface="Times New Roman" pitchFamily="18" charset="0"/>
                <a:cs typeface="Times New Roman" pitchFamily="18" charset="0"/>
              </a:rPr>
              <a:t>idari izin kapsamında değerlendirilemez ve o güne ait </a:t>
            </a:r>
            <a:r>
              <a:rPr lang="tr-TR" sz="2400" b="1" dirty="0">
                <a:latin typeface="Times New Roman" pitchFamily="18" charset="0"/>
                <a:cs typeface="Times New Roman" pitchFamily="18" charset="0"/>
              </a:rPr>
              <a:t>ek ders ücreti ödemesi yapılamaz.</a:t>
            </a:r>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45</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309" y="145652"/>
            <a:ext cx="708576" cy="706823"/>
          </a:xfrm>
          <a:prstGeom prst="rect">
            <a:avLst/>
          </a:prstGeom>
        </p:spPr>
      </p:pic>
    </p:spTree>
    <p:extLst>
      <p:ext uri="{BB962C8B-B14F-4D97-AF65-F5344CB8AC3E}">
        <p14:creationId xmlns:p14="http://schemas.microsoft.com/office/powerpoint/2010/main" val="9148939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1020279"/>
            <a:ext cx="9873694" cy="3068246"/>
          </a:xfrm>
        </p:spPr>
        <p:txBody>
          <a:bodyPr/>
          <a:lstStyle/>
          <a:p>
            <a:endParaRPr lang="tr-TR" b="1" dirty="0" smtClean="0">
              <a:latin typeface="Times New Roman" pitchFamily="18" charset="0"/>
              <a:cs typeface="Times New Roman" pitchFamily="18" charset="0"/>
            </a:endParaRPr>
          </a:p>
          <a:p>
            <a:pPr algn="just"/>
            <a:endParaRPr lang="tr-TR" b="1" dirty="0">
              <a:latin typeface="Times New Roman" pitchFamily="18" charset="0"/>
              <a:cs typeface="Times New Roman" pitchFamily="18" charset="0"/>
            </a:endParaRPr>
          </a:p>
          <a:p>
            <a:pPr marL="0" indent="0" algn="just">
              <a:buNone/>
            </a:pPr>
            <a:r>
              <a:rPr lang="tr-TR" sz="2400" b="1" dirty="0" smtClean="0">
                <a:solidFill>
                  <a:srgbClr val="C00000"/>
                </a:solidFill>
                <a:latin typeface="Times New Roman" pitchFamily="18" charset="0"/>
                <a:cs typeface="Times New Roman" pitchFamily="18" charset="0"/>
              </a:rPr>
              <a:t>SORU 19:</a:t>
            </a:r>
          </a:p>
          <a:p>
            <a:pPr marL="0" indent="0" algn="just">
              <a:buNone/>
            </a:pPr>
            <a:r>
              <a:rPr lang="tr-TR" sz="2400" b="1" dirty="0" smtClean="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Resmi ve dini bayram yapılan günlerde destekleme ve yetiştirme kurslarında ders yapılmaması durumu idari izin kapsamında değerlendirilerek  o günlere ait ek ders ücretinden yararlanılır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46</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068572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47</a:t>
            </a:fld>
            <a:endParaRPr lang="tr-TR"/>
          </a:p>
        </p:txBody>
      </p:sp>
      <p:sp>
        <p:nvSpPr>
          <p:cNvPr id="6" name="Dikdörtgen 5"/>
          <p:cNvSpPr/>
          <p:nvPr/>
        </p:nvSpPr>
        <p:spPr>
          <a:xfrm>
            <a:off x="942072" y="2441818"/>
            <a:ext cx="10396488" cy="2308324"/>
          </a:xfrm>
          <a:prstGeom prst="rect">
            <a:avLst/>
          </a:prstGeom>
        </p:spPr>
        <p:txBody>
          <a:bodyPr wrap="square">
            <a:spAutoFit/>
          </a:bodyPr>
          <a:lstStyle/>
          <a:p>
            <a:r>
              <a:rPr lang="tr-TR" sz="2400" b="1" dirty="0" smtClean="0">
                <a:solidFill>
                  <a:srgbClr val="C00000"/>
                </a:solidFill>
                <a:latin typeface="Times New Roman" pitchFamily="18" charset="0"/>
                <a:cs typeface="Times New Roman" pitchFamily="18" charset="0"/>
              </a:rPr>
              <a:t>CEVAP 19:</a:t>
            </a:r>
          </a:p>
          <a:p>
            <a:r>
              <a:rPr lang="tr-TR" sz="2400" dirty="0" smtClean="0">
                <a:latin typeface="Times New Roman" pitchFamily="18" charset="0"/>
                <a:cs typeface="Times New Roman" pitchFamily="18" charset="0"/>
              </a:rPr>
              <a:t>Resmi </a:t>
            </a:r>
            <a:r>
              <a:rPr lang="tr-TR" sz="2400" dirty="0">
                <a:latin typeface="Times New Roman" pitchFamily="18" charset="0"/>
                <a:cs typeface="Times New Roman" pitchFamily="18" charset="0"/>
              </a:rPr>
              <a:t>ve dini bayram yapılan günlerde kurslarda ders yapılmaması durumu idari izin kapsamında değerlendirilemez ve o güne ait </a:t>
            </a:r>
            <a:r>
              <a:rPr lang="tr-TR" sz="2400" b="1" dirty="0">
                <a:latin typeface="Times New Roman" pitchFamily="18" charset="0"/>
                <a:cs typeface="Times New Roman" pitchFamily="18" charset="0"/>
              </a:rPr>
              <a:t>ek ders ücreti ödemesi yapılamaz</a:t>
            </a:r>
            <a:r>
              <a:rPr lang="tr-TR" sz="2400" b="1" dirty="0" smtClean="0">
                <a:latin typeface="Times New Roman" pitchFamily="18" charset="0"/>
                <a:cs typeface="Times New Roman" pitchFamily="18" charset="0"/>
              </a:rPr>
              <a:t>.</a:t>
            </a:r>
          </a:p>
          <a:p>
            <a:r>
              <a:rPr lang="tr-TR" sz="2400" dirty="0" smtClean="0">
                <a:solidFill>
                  <a:srgbClr val="FF0000"/>
                </a:solidFill>
                <a:latin typeface="Times New Roman" pitchFamily="18" charset="0"/>
                <a:cs typeface="Times New Roman" pitchFamily="18" charset="0"/>
              </a:rPr>
              <a:t>(Kılavuz </a:t>
            </a:r>
            <a:r>
              <a:rPr lang="tr-TR" sz="2400" dirty="0">
                <a:solidFill>
                  <a:srgbClr val="FF0000"/>
                </a:solidFill>
                <a:latin typeface="Times New Roman" pitchFamily="18" charset="0"/>
                <a:cs typeface="Times New Roman" pitchFamily="18" charset="0"/>
              </a:rPr>
              <a:t>madde 1.10 Resmi tatiller ile milli ve dini bayram tatillerinde kurs planlaması </a:t>
            </a:r>
            <a:r>
              <a:rPr lang="tr-TR" sz="2400" dirty="0" smtClean="0">
                <a:solidFill>
                  <a:srgbClr val="FF0000"/>
                </a:solidFill>
                <a:latin typeface="Times New Roman" pitchFamily="18" charset="0"/>
                <a:cs typeface="Times New Roman" pitchFamily="18" charset="0"/>
              </a:rPr>
              <a:t>yapılmaz)</a:t>
            </a:r>
            <a:endParaRPr lang="tr-TR" sz="2400" dirty="0">
              <a:solidFill>
                <a:srgbClr val="FF0000"/>
              </a:solidFill>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6639" y="172504"/>
            <a:ext cx="708576" cy="706823"/>
          </a:xfrm>
          <a:prstGeom prst="rect">
            <a:avLst/>
          </a:prstGeom>
        </p:spPr>
      </p:pic>
    </p:spTree>
    <p:extLst>
      <p:ext uri="{BB962C8B-B14F-4D97-AF65-F5344CB8AC3E}">
        <p14:creationId xmlns:p14="http://schemas.microsoft.com/office/powerpoint/2010/main" val="235378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2"/>
            <a:ext cx="9873694" cy="1629103"/>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20:</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 kapsamında ek ders görevi verilen yüksek lisans yapmış bir öğretmene ek ders ücreti hem %100 hem de %5 fazlasıyla ödenir mi?</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48</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37196269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49</a:t>
            </a:fld>
            <a:endParaRPr lang="tr-TR"/>
          </a:p>
        </p:txBody>
      </p:sp>
      <p:sp>
        <p:nvSpPr>
          <p:cNvPr id="6" name="Dikdörtgen 5"/>
          <p:cNvSpPr/>
          <p:nvPr/>
        </p:nvSpPr>
        <p:spPr>
          <a:xfrm>
            <a:off x="942071" y="936010"/>
            <a:ext cx="10177033" cy="4955203"/>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20:</a:t>
            </a:r>
            <a:endParaRPr lang="tr-TR" sz="2400" b="1" dirty="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ücretine ilişkin artırımlı ödeme</a:t>
            </a:r>
            <a:r>
              <a:rPr lang="tr-TR" sz="2400" i="1" dirty="0">
                <a:latin typeface="Times New Roman" panose="02020603050405020304" pitchFamily="18" charset="0"/>
                <a:cs typeface="Times New Roman" panose="02020603050405020304" pitchFamily="18" charset="0"/>
              </a:rPr>
              <a:t>, </a:t>
            </a:r>
            <a:r>
              <a:rPr lang="tr-TR" sz="2400" i="1" dirty="0">
                <a:solidFill>
                  <a:srgbClr val="FF0000"/>
                </a:solidFill>
                <a:latin typeface="Times New Roman" panose="02020603050405020304" pitchFamily="18" charset="0"/>
                <a:cs typeface="Times New Roman" panose="02020603050405020304" pitchFamily="18" charset="0"/>
              </a:rPr>
              <a:t>657 sayılı Kanunun 176’ncı maddesinde </a:t>
            </a:r>
            <a:r>
              <a:rPr lang="tr-TR" sz="2400" dirty="0">
                <a:latin typeface="Times New Roman" panose="02020603050405020304" pitchFamily="18" charset="0"/>
                <a:cs typeface="Times New Roman" panose="02020603050405020304" pitchFamily="18" charset="0"/>
              </a:rPr>
              <a:t>belirlene asıl göstergeler (gündüz öğretimi için 140, bunun dışında kalan süreler için 150) üzerinden hesaplanmak durumundadır. Bu nedenle, gerek yüksek lisans yapmış olanlar bakımından gerekse yetiştirme kursu bağlamında yapılan artırımlı ödemelerin söz konusu göstergeler dikkate alınarak ayrı ayrı belirlenmesi ve ödemenin asıl ek ders ücreti tutarı ile artırımlı tutarın toplamı üzerinden yapılması uygun olacaktır. Bir başka ifadeyle ödemenin asıl ek ders ücreti tutarının </a:t>
            </a:r>
            <a:r>
              <a:rPr lang="tr-TR" sz="2400" dirty="0">
                <a:solidFill>
                  <a:srgbClr val="FF0000"/>
                </a:solidFill>
                <a:latin typeface="Times New Roman" panose="02020603050405020304" pitchFamily="18" charset="0"/>
                <a:cs typeface="Times New Roman" panose="02020603050405020304" pitchFamily="18" charset="0"/>
              </a:rPr>
              <a:t>%105 </a:t>
            </a:r>
            <a:r>
              <a:rPr lang="tr-TR" sz="2400" dirty="0">
                <a:latin typeface="Times New Roman" panose="02020603050405020304" pitchFamily="18" charset="0"/>
                <a:cs typeface="Times New Roman" panose="02020603050405020304" pitchFamily="18" charset="0"/>
              </a:rPr>
              <a:t>artırımlı tutarın toplamı üzerinden yapılması gerekmektedir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lgn="just"/>
            <a:r>
              <a:rPr lang="tr-TR" sz="2000" b="1" i="1" dirty="0">
                <a:solidFill>
                  <a:srgbClr val="FF0000"/>
                </a:solidFill>
                <a:latin typeface="Times New Roman" panose="02020603050405020304" pitchFamily="18" charset="0"/>
                <a:cs typeface="Times New Roman" panose="02020603050405020304" pitchFamily="18" charset="0"/>
              </a:rPr>
              <a:t>Madde 176 –</a:t>
            </a:r>
            <a:r>
              <a:rPr lang="tr-TR" sz="2000" i="1" dirty="0">
                <a:solidFill>
                  <a:srgbClr val="FF0000"/>
                </a:solidFill>
                <a:latin typeface="Times New Roman" panose="02020603050405020304" pitchFamily="18" charset="0"/>
                <a:cs typeface="Times New Roman" panose="02020603050405020304" pitchFamily="18" charset="0"/>
              </a:rPr>
              <a:t> </a:t>
            </a:r>
            <a:r>
              <a:rPr lang="tr-TR" sz="2000" b="1" i="1" dirty="0">
                <a:solidFill>
                  <a:srgbClr val="FF0000"/>
                </a:solidFill>
                <a:latin typeface="Times New Roman" panose="02020603050405020304" pitchFamily="18" charset="0"/>
                <a:cs typeface="Times New Roman" panose="02020603050405020304" pitchFamily="18" charset="0"/>
              </a:rPr>
              <a:t>(2) </a:t>
            </a:r>
            <a:r>
              <a:rPr lang="tr-TR" sz="2000" i="1"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i="1" dirty="0">
                <a:latin typeface="Times New Roman" panose="02020603050405020304" pitchFamily="18" charset="0"/>
                <a:cs typeface="Times New Roman" panose="02020603050405020304" pitchFamily="18" charset="0"/>
              </a:rPr>
              <a:t>yönetici ve öğretmenler</a:t>
            </a:r>
            <a:r>
              <a:rPr lang="tr-TR" sz="2000" i="1" dirty="0">
                <a:latin typeface="Times New Roman" panose="02020603050405020304" pitchFamily="18" charset="0"/>
                <a:cs typeface="Times New Roman" panose="02020603050405020304" pitchFamily="18" charset="0"/>
              </a:rPr>
              <a:t>e %100 fazlasıyla ödenir.</a:t>
            </a:r>
            <a:endParaRPr lang="tr-TR" sz="20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875" y="172504"/>
            <a:ext cx="708576" cy="706823"/>
          </a:xfrm>
          <a:prstGeom prst="rect">
            <a:avLst/>
          </a:prstGeom>
        </p:spPr>
      </p:pic>
    </p:spTree>
    <p:extLst>
      <p:ext uri="{BB962C8B-B14F-4D97-AF65-F5344CB8AC3E}">
        <p14:creationId xmlns:p14="http://schemas.microsoft.com/office/powerpoint/2010/main" val="2848847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a:t>
            </a:fld>
            <a:endParaRPr lang="tr-TR"/>
          </a:p>
        </p:txBody>
      </p:sp>
      <p:sp>
        <p:nvSpPr>
          <p:cNvPr id="6" name="Dikdörtgen 5"/>
          <p:cNvSpPr/>
          <p:nvPr/>
        </p:nvSpPr>
        <p:spPr>
          <a:xfrm>
            <a:off x="942072" y="1547760"/>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ÖRNEK CEVAP 1:</a:t>
            </a:r>
          </a:p>
          <a:p>
            <a:pPr algn="just"/>
            <a:endParaRPr lang="tr-TR" sz="2400" b="1" dirty="0" smtClean="0">
              <a:solidFill>
                <a:srgbClr val="C00000"/>
              </a:solidFill>
              <a:latin typeface="Times New Roman" panose="02020603050405020304" pitchFamily="18" charset="0"/>
              <a:cs typeface="Times New Roman" panose="02020603050405020304" pitchFamily="18" charset="0"/>
            </a:endParaRPr>
          </a:p>
          <a:p>
            <a:pPr algn="just"/>
            <a:r>
              <a:rPr lang="tr-TR" sz="2400" u="sng" dirty="0" smtClean="0">
                <a:latin typeface="Times New Roman" panose="02020603050405020304" pitchFamily="18" charset="0"/>
                <a:cs typeface="Times New Roman" panose="02020603050405020304" pitchFamily="18" charset="0"/>
              </a:rPr>
              <a:t>Okulunda </a:t>
            </a:r>
            <a:r>
              <a:rPr lang="tr-TR" sz="2400" u="sng" dirty="0">
                <a:latin typeface="Times New Roman" panose="02020603050405020304" pitchFamily="18" charset="0"/>
                <a:cs typeface="Times New Roman" panose="02020603050405020304" pitchFamily="18" charset="0"/>
              </a:rPr>
              <a:t>rutin  müfredat kapsamında haftada </a:t>
            </a:r>
            <a:r>
              <a:rPr lang="tr-TR" sz="2400" u="sng" dirty="0" smtClean="0">
                <a:latin typeface="Times New Roman" panose="02020603050405020304" pitchFamily="18" charset="0"/>
                <a:cs typeface="Times New Roman" panose="02020603050405020304" pitchFamily="18" charset="0"/>
              </a:rPr>
              <a:t>25 </a:t>
            </a:r>
            <a:r>
              <a:rPr lang="tr-TR" sz="2400" u="sng" dirty="0">
                <a:latin typeface="Times New Roman" panose="02020603050405020304" pitchFamily="18" charset="0"/>
                <a:cs typeface="Times New Roman" panose="02020603050405020304" pitchFamily="18" charset="0"/>
              </a:rPr>
              <a:t>saat ders okutan bir öğretmenin, destekleme ve yetiştirme kurslarında haftada </a:t>
            </a:r>
            <a:r>
              <a:rPr lang="tr-TR" sz="2400" u="sng" dirty="0" smtClean="0">
                <a:solidFill>
                  <a:srgbClr val="FF0000"/>
                </a:solidFill>
                <a:latin typeface="Times New Roman" panose="02020603050405020304" pitchFamily="18" charset="0"/>
                <a:cs typeface="Times New Roman" panose="02020603050405020304" pitchFamily="18" charset="0"/>
              </a:rPr>
              <a:t>15</a:t>
            </a:r>
            <a:r>
              <a:rPr lang="tr-TR" sz="2400" u="sng" dirty="0" smtClean="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saate kadar ders okutması</a:t>
            </a:r>
            <a:r>
              <a:rPr lang="tr-TR" sz="2400" b="1" u="sng" dirty="0">
                <a:latin typeface="Times New Roman" panose="02020603050405020304" pitchFamily="18" charset="0"/>
                <a:cs typeface="Times New Roman" panose="02020603050405020304" pitchFamily="18" charset="0"/>
              </a:rPr>
              <a:t> mümkün bulunmaktadır.</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4783" y="172504"/>
            <a:ext cx="708576" cy="706823"/>
          </a:xfrm>
          <a:prstGeom prst="rect">
            <a:avLst/>
          </a:prstGeom>
        </p:spPr>
      </p:pic>
    </p:spTree>
    <p:extLst>
      <p:ext uri="{BB962C8B-B14F-4D97-AF65-F5344CB8AC3E}">
        <p14:creationId xmlns:p14="http://schemas.microsoft.com/office/powerpoint/2010/main" val="27049195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C6B1B305-4AC1-47E8-8323-E102EAB69338}" type="slidenum">
              <a:rPr lang="tr-TR" smtClean="0"/>
              <a:pPr/>
              <a:t>50</a:t>
            </a:fld>
            <a:endParaRPr lang="tr-TR"/>
          </a:p>
        </p:txBody>
      </p:sp>
      <p:sp>
        <p:nvSpPr>
          <p:cNvPr id="5" name="İçerik Yer Tutucusu 2"/>
          <p:cNvSpPr>
            <a:spLocks noGrp="1"/>
          </p:cNvSpPr>
          <p:nvPr>
            <p:ph idx="1"/>
          </p:nvPr>
        </p:nvSpPr>
        <p:spPr>
          <a:xfrm>
            <a:off x="942072" y="2490952"/>
            <a:ext cx="9873694" cy="1629103"/>
          </a:xfrm>
        </p:spPr>
        <p:txBody>
          <a:bodyPr>
            <a:normAutofit/>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21:</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Yarı yıl ve yaz </a:t>
            </a:r>
            <a:r>
              <a:rPr lang="tr-TR" sz="2400" b="1" dirty="0">
                <a:solidFill>
                  <a:srgbClr val="C00000"/>
                </a:solidFill>
                <a:latin typeface="Times New Roman" panose="02020603050405020304" pitchFamily="18" charset="0"/>
                <a:cs typeface="Times New Roman" panose="02020603050405020304" pitchFamily="18" charset="0"/>
              </a:rPr>
              <a:t>t</a:t>
            </a:r>
            <a:r>
              <a:rPr lang="tr-TR" sz="2400" b="1" dirty="0" smtClean="0">
                <a:solidFill>
                  <a:srgbClr val="C00000"/>
                </a:solidFill>
                <a:latin typeface="Times New Roman" panose="02020603050405020304" pitchFamily="18" charset="0"/>
                <a:cs typeface="Times New Roman" panose="02020603050405020304" pitchFamily="18" charset="0"/>
              </a:rPr>
              <a:t>atillerinde öğretmen ve yöneticilere kaç saat ek ders görevi verilebilir</a:t>
            </a:r>
            <a:r>
              <a:rPr lang="tr-TR" sz="2400" b="1" dirty="0">
                <a:solidFill>
                  <a:srgbClr val="C00000"/>
                </a:solidFill>
                <a:latin typeface="Times New Roman" panose="02020603050405020304" pitchFamily="18" charset="0"/>
                <a:cs typeface="Times New Roman" panose="02020603050405020304" pitchFamily="18" charset="0"/>
              </a:rPr>
              <a:t>?</a:t>
            </a:r>
            <a:endParaRPr lang="tr-TR" sz="2400" b="1" dirty="0" smtClean="0">
              <a:solidFill>
                <a:srgbClr val="C00000"/>
              </a:solidFill>
              <a:latin typeface="Times New Roman" panose="02020603050405020304" pitchFamily="18" charset="0"/>
              <a:cs typeface="Times New Roman" panose="02020603050405020304" pitchFamily="18" charset="0"/>
            </a:endParaRPr>
          </a:p>
          <a:p>
            <a:endParaRPr lang="tr-TR" dirty="0"/>
          </a:p>
        </p:txBody>
      </p:sp>
      <p:sp>
        <p:nvSpPr>
          <p:cNvPr id="6" name="Unvan 1"/>
          <p:cNvSpPr>
            <a:spLocks noGrp="1"/>
          </p:cNvSpPr>
          <p:nvPr>
            <p:ph type="title"/>
          </p:nvPr>
        </p:nvSpPr>
        <p:spPr/>
        <p:txBody>
          <a:bodyPr>
            <a:normAutofit fontScale="90000"/>
          </a:bodyPr>
          <a:lstStyle/>
          <a:p>
            <a:r>
              <a:rPr lang="tr-TR" dirty="0"/>
              <a:t>EK DERS</a:t>
            </a: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17630764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1062681" y="1020278"/>
            <a:ext cx="10953742" cy="5047313"/>
          </a:xfrm>
        </p:spPr>
        <p:txBody>
          <a:bodyPr>
            <a:normAutofit/>
          </a:bodyPr>
          <a:lstStyle/>
          <a:p>
            <a:pPr marL="0" indent="0" algn="ctr">
              <a:buNone/>
            </a:pPr>
            <a:r>
              <a:rPr lang="tr-TR" sz="2400" dirty="0" smtClean="0">
                <a:latin typeface="Times New Roman" panose="02020603050405020304" pitchFamily="18" charset="0"/>
                <a:cs typeface="Times New Roman" panose="02020603050405020304" pitchFamily="18" charset="0"/>
              </a:rPr>
              <a:t>(30.05.2016 </a:t>
            </a:r>
            <a:r>
              <a:rPr lang="tr-TR" sz="2400" dirty="0">
                <a:latin typeface="Times New Roman" panose="02020603050405020304" pitchFamily="18" charset="0"/>
                <a:cs typeface="Times New Roman" panose="02020603050405020304" pitchFamily="18" charset="0"/>
              </a:rPr>
              <a:t>tarih ve 5939998 sayılı Yaz Tatilinde Eğitim konulu </a:t>
            </a:r>
            <a:r>
              <a:rPr lang="tr-TR" sz="2400" dirty="0" err="1">
                <a:latin typeface="Times New Roman" panose="02020603050405020304" pitchFamily="18" charset="0"/>
                <a:cs typeface="Times New Roman" panose="02020603050405020304" pitchFamily="18" charset="0"/>
              </a:rPr>
              <a:t>İns</a:t>
            </a:r>
            <a:r>
              <a:rPr lang="tr-TR" sz="2400" dirty="0">
                <a:latin typeface="Times New Roman" panose="02020603050405020304" pitchFamily="18" charset="0"/>
                <a:cs typeface="Times New Roman" panose="02020603050405020304" pitchFamily="18" charset="0"/>
              </a:rPr>
              <a:t>. Kay. Yaz</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CEVAP 21:</a:t>
            </a:r>
          </a:p>
          <a:p>
            <a:pPr marL="0" indent="0">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ders okutmak üzere görevlendirilecek yönetici ve öğretmenlerden alanı atölye, laboratuvar ve kurs öğretmenliği olanlara haftada 44, diğerlerine </a:t>
            </a:r>
            <a:r>
              <a:rPr lang="tr-TR" sz="2400" b="1" u="sng" dirty="0">
                <a:latin typeface="Times New Roman" panose="02020603050405020304" pitchFamily="18" charset="0"/>
                <a:cs typeface="Times New Roman" panose="02020603050405020304" pitchFamily="18" charset="0"/>
              </a:rPr>
              <a:t>haftada 30 saate kadar</a:t>
            </a:r>
            <a:r>
              <a:rPr lang="tr-TR" sz="2400" dirty="0">
                <a:latin typeface="Times New Roman" panose="02020603050405020304" pitchFamily="18" charset="0"/>
                <a:cs typeface="Times New Roman" panose="02020603050405020304" pitchFamily="18" charset="0"/>
              </a:rPr>
              <a:t>, ek ders görevi </a:t>
            </a:r>
            <a:r>
              <a:rPr lang="tr-TR" sz="2400" b="1" dirty="0">
                <a:latin typeface="Times New Roman" panose="02020603050405020304" pitchFamily="18" charset="0"/>
                <a:cs typeface="Times New Roman" panose="02020603050405020304" pitchFamily="18" charset="0"/>
              </a:rPr>
              <a:t>verilebilir.</a:t>
            </a:r>
          </a:p>
          <a:p>
            <a:pPr marL="0" indent="0">
              <a:buNone/>
            </a:pPr>
            <a:r>
              <a:rPr lang="tr-TR" sz="2400" dirty="0">
                <a:latin typeface="Times New Roman" panose="02020603050405020304" pitchFamily="18" charset="0"/>
                <a:cs typeface="Times New Roman" panose="02020603050405020304" pitchFamily="18" charset="0"/>
              </a:rPr>
              <a:t>Bu madde kapsamında belirtilen eğitim faaliyetinde </a:t>
            </a:r>
            <a:r>
              <a:rPr lang="tr-TR" sz="2400" u="sng" dirty="0">
                <a:latin typeface="Times New Roman" panose="02020603050405020304" pitchFamily="18" charset="0"/>
                <a:cs typeface="Times New Roman" panose="02020603050405020304" pitchFamily="18" charset="0"/>
              </a:rPr>
              <a:t>Cumartesi ve Pazar günleri ile yaz tatillerinde fiilen yerine getirilen ders görevleri</a:t>
            </a:r>
            <a:r>
              <a:rPr lang="tr-TR" sz="2400" dirty="0">
                <a:latin typeface="Times New Roman" panose="02020603050405020304" pitchFamily="18" charset="0"/>
                <a:cs typeface="Times New Roman" panose="02020603050405020304" pitchFamily="18" charset="0"/>
              </a:rPr>
              <a:t>, ek ders ücreti karşılığında verilir</a:t>
            </a:r>
            <a:r>
              <a:rPr lang="tr-TR" sz="2400" dirty="0" smtClean="0">
                <a:latin typeface="Times New Roman" panose="02020603050405020304" pitchFamily="18" charset="0"/>
                <a:cs typeface="Times New Roman" panose="02020603050405020304" pitchFamily="18" charset="0"/>
              </a:rPr>
              <a:t>.</a:t>
            </a:r>
          </a:p>
          <a:p>
            <a:pPr marL="0" indent="0">
              <a:buNone/>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ücretler </a:t>
            </a:r>
            <a:r>
              <a:rPr lang="tr-TR" sz="2400" b="1" dirty="0">
                <a:latin typeface="Times New Roman" panose="02020603050405020304" pitchFamily="18" charset="0"/>
                <a:cs typeface="Times New Roman" panose="02020603050405020304" pitchFamily="18" charset="0"/>
              </a:rPr>
              <a:t>150</a:t>
            </a:r>
            <a:r>
              <a:rPr lang="tr-TR" sz="2400" dirty="0">
                <a:latin typeface="Times New Roman" panose="02020603050405020304" pitchFamily="18" charset="0"/>
                <a:cs typeface="Times New Roman" panose="02020603050405020304" pitchFamily="18" charset="0"/>
              </a:rPr>
              <a:t> gösterge rakamı esas alınarak </a:t>
            </a:r>
            <a:r>
              <a:rPr lang="tr-TR" sz="2400" b="1" dirty="0">
                <a:latin typeface="Times New Roman" panose="02020603050405020304" pitchFamily="18" charset="0"/>
                <a:cs typeface="Times New Roman" panose="02020603050405020304" pitchFamily="18" charset="0"/>
              </a:rPr>
              <a:t>%100 </a:t>
            </a:r>
            <a:r>
              <a:rPr lang="tr-TR" sz="2400" dirty="0">
                <a:latin typeface="Times New Roman" panose="02020603050405020304" pitchFamily="18" charset="0"/>
                <a:cs typeface="Times New Roman" panose="02020603050405020304" pitchFamily="18" charset="0"/>
              </a:rPr>
              <a:t>artırımlı ödenmesi gerekmektedir. </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51</a:t>
            </a:fld>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40937768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52</a:t>
            </a:fld>
            <a:endParaRPr lang="tr-TR"/>
          </a:p>
        </p:txBody>
      </p:sp>
      <p:sp>
        <p:nvSpPr>
          <p:cNvPr id="6" name="Dikdörtgen 5"/>
          <p:cNvSpPr/>
          <p:nvPr/>
        </p:nvSpPr>
        <p:spPr>
          <a:xfrm>
            <a:off x="1026154" y="2391131"/>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22:</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Yarıyıl ve yaz </a:t>
            </a:r>
            <a:r>
              <a:rPr lang="tr-TR" sz="2400" b="1" dirty="0" smtClean="0">
                <a:solidFill>
                  <a:srgbClr val="C00000"/>
                </a:solidFill>
                <a:latin typeface="Times New Roman" panose="02020603050405020304" pitchFamily="18" charset="0"/>
                <a:cs typeface="Times New Roman" panose="02020603050405020304" pitchFamily="18" charset="0"/>
              </a:rPr>
              <a:t>tatillerinde ve Cumartesi veya Pazar günleri DYK yöneticilerine kaç </a:t>
            </a:r>
            <a:r>
              <a:rPr lang="tr-TR" sz="2400" b="1" dirty="0">
                <a:solidFill>
                  <a:srgbClr val="C00000"/>
                </a:solidFill>
                <a:latin typeface="Times New Roman" panose="02020603050405020304" pitchFamily="18" charset="0"/>
                <a:cs typeface="Times New Roman" panose="02020603050405020304" pitchFamily="18" charset="0"/>
              </a:rPr>
              <a:t>saate kadar ek ders verilir?</a:t>
            </a: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26667753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53</a:t>
            </a:fld>
            <a:endParaRPr lang="tr-TR"/>
          </a:p>
        </p:txBody>
      </p:sp>
      <p:sp>
        <p:nvSpPr>
          <p:cNvPr id="6" name="Dikdörtgen 5"/>
          <p:cNvSpPr/>
          <p:nvPr/>
        </p:nvSpPr>
        <p:spPr>
          <a:xfrm>
            <a:off x="942071" y="2305616"/>
            <a:ext cx="9873693" cy="2677656"/>
          </a:xfrm>
          <a:prstGeom prst="rect">
            <a:avLst/>
          </a:prstGeom>
        </p:spPr>
        <p:txBody>
          <a:bodyPr wrap="square">
            <a:spAutoFit/>
          </a:bodyPr>
          <a:lstStyle/>
          <a:p>
            <a:r>
              <a:rPr lang="tr-TR" sz="2400" b="1" dirty="0">
                <a:solidFill>
                  <a:srgbClr val="C00000"/>
                </a:solidFill>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22:</a:t>
            </a:r>
          </a:p>
          <a:p>
            <a:r>
              <a:rPr lang="tr-TR" sz="2400" dirty="0" smtClean="0">
                <a:latin typeface="Times New Roman" panose="02020603050405020304" pitchFamily="18" charset="0"/>
                <a:cs typeface="Times New Roman" panose="02020603050405020304" pitchFamily="18" charset="0"/>
              </a:rPr>
              <a:t>Yarıyıl </a:t>
            </a:r>
            <a:r>
              <a:rPr lang="tr-TR" sz="2400" dirty="0">
                <a:latin typeface="Times New Roman" panose="02020603050405020304" pitchFamily="18" charset="0"/>
                <a:cs typeface="Times New Roman" panose="02020603050405020304" pitchFamily="18" charset="0"/>
              </a:rPr>
              <a:t>ve yaz </a:t>
            </a:r>
            <a:r>
              <a:rPr lang="tr-TR" sz="2400" dirty="0" smtClean="0">
                <a:latin typeface="Times New Roman" panose="02020603050405020304" pitchFamily="18" charset="0"/>
                <a:cs typeface="Times New Roman" panose="02020603050405020304" pitchFamily="18" charset="0"/>
              </a:rPr>
              <a:t>tatilinde, </a:t>
            </a:r>
            <a:r>
              <a:rPr lang="tr-TR" sz="2400" dirty="0">
                <a:latin typeface="Times New Roman" panose="02020603050405020304" pitchFamily="18" charset="0"/>
                <a:cs typeface="Times New Roman" panose="02020603050405020304" pitchFamily="18" charset="0"/>
              </a:rPr>
              <a:t>cumartesi ve pazar günleri </a:t>
            </a:r>
            <a:r>
              <a:rPr lang="tr-TR" sz="2400" i="1" dirty="0">
                <a:solidFill>
                  <a:srgbClr val="FF0000"/>
                </a:solidFill>
                <a:latin typeface="Times New Roman" panose="02020603050405020304" pitchFamily="18" charset="0"/>
                <a:cs typeface="Times New Roman" panose="02020603050405020304" pitchFamily="18" charset="0"/>
              </a:rPr>
              <a:t>Millî Eğitim Bakanlığı Yönetici ve Öğretmenlerinin Ders ve Ek Ders Saatlerine İlişkin Kararın 8. maddesi </a:t>
            </a:r>
            <a:r>
              <a:rPr lang="tr-TR" sz="2400" dirty="0">
                <a:latin typeface="Times New Roman" panose="02020603050405020304" pitchFamily="18" charset="0"/>
                <a:cs typeface="Times New Roman" panose="02020603050405020304" pitchFamily="18" charset="0"/>
              </a:rPr>
              <a:t>kapsamında belirtilen eğitim faaliyetlerinde görev yapan </a:t>
            </a:r>
            <a:r>
              <a:rPr lang="tr-TR" sz="2400" u="sng" dirty="0">
                <a:latin typeface="Times New Roman" panose="02020603050405020304" pitchFamily="18" charset="0"/>
                <a:cs typeface="Times New Roman" panose="02020603050405020304" pitchFamily="18" charset="0"/>
              </a:rPr>
              <a:t>okul/kurum yöneticilerinden birine</a:t>
            </a:r>
            <a:r>
              <a:rPr lang="tr-TR" sz="2400" dirty="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fiilen görev yaptıkları </a:t>
            </a:r>
            <a:r>
              <a:rPr lang="tr-TR" sz="2400" dirty="0">
                <a:latin typeface="Times New Roman" panose="02020603050405020304" pitchFamily="18" charset="0"/>
                <a:cs typeface="Times New Roman" panose="02020603050405020304" pitchFamily="18" charset="0"/>
              </a:rPr>
              <a:t>anılan günler için 2 saat ek ders ücreti ödenir. Yöneticilere, fiilen ders okuttukları süreler hariç olmak üzere yönetim görevine bağlı olarak bunun dışında ayrıca ek ders ücreti ödenmez.</a:t>
            </a:r>
            <a:endParaRPr lang="tr-TR" sz="2400" dirty="0"/>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30264766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54</a:t>
            </a:fld>
            <a:endParaRPr lang="tr-TR"/>
          </a:p>
        </p:txBody>
      </p:sp>
      <p:sp>
        <p:nvSpPr>
          <p:cNvPr id="6" name="Dikdörtgen 5"/>
          <p:cNvSpPr/>
          <p:nvPr/>
        </p:nvSpPr>
        <p:spPr>
          <a:xfrm>
            <a:off x="942071" y="3105835"/>
            <a:ext cx="9873693" cy="830997"/>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23</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Kurs merkezi yöneticileri ek hizmet puanında nasıl faydalanır?</a:t>
            </a: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19946014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3"/>
            <a:ext cx="9873694" cy="2068856"/>
          </a:xfrm>
        </p:spPr>
        <p:txBody>
          <a:bodyPr/>
          <a:lstStyle/>
          <a:p>
            <a:pPr marL="0" indent="0">
              <a:buNone/>
            </a:pPr>
            <a:r>
              <a:rPr lang="tr-TR" sz="2400" b="1" dirty="0" smtClean="0">
                <a:latin typeface="Times New Roman" panose="02020603050405020304" pitchFamily="18" charset="0"/>
                <a:cs typeface="Times New Roman" panose="02020603050405020304" pitchFamily="18" charset="0"/>
              </a:rPr>
              <a:t>CEVAP 23:</a:t>
            </a:r>
          </a:p>
          <a:p>
            <a:pPr marL="0" indent="0">
              <a:buNone/>
            </a:pPr>
            <a:r>
              <a:rPr lang="tr-TR" sz="2400" b="1" dirty="0" smtClean="0">
                <a:latin typeface="Times New Roman" panose="02020603050405020304" pitchFamily="18" charset="0"/>
                <a:cs typeface="Times New Roman" panose="02020603050405020304" pitchFamily="18" charset="0"/>
              </a:rPr>
              <a:t>Destekleme </a:t>
            </a:r>
            <a:r>
              <a:rPr lang="tr-TR" sz="2400" b="1" dirty="0">
                <a:latin typeface="Times New Roman" panose="02020603050405020304" pitchFamily="18" charset="0"/>
                <a:cs typeface="Times New Roman" panose="02020603050405020304" pitchFamily="18" charset="0"/>
              </a:rPr>
              <a:t>ve yetiştirme kurslarında </a:t>
            </a:r>
            <a:r>
              <a:rPr lang="tr-TR" sz="2400" b="1" u="sng" dirty="0">
                <a:latin typeface="Times New Roman" panose="02020603050405020304" pitchFamily="18" charset="0"/>
                <a:cs typeface="Times New Roman" panose="02020603050405020304" pitchFamily="18" charset="0"/>
              </a:rPr>
              <a:t>fiilen görev yapan yöneticilere </a:t>
            </a:r>
            <a:r>
              <a:rPr lang="tr-TR" sz="2400" b="1" i="1" dirty="0">
                <a:solidFill>
                  <a:srgbClr val="FF0000"/>
                </a:solidFill>
                <a:latin typeface="Times New Roman" panose="02020603050405020304" pitchFamily="18" charset="0"/>
                <a:cs typeface="Times New Roman" panose="02020603050405020304" pitchFamily="18" charset="0"/>
              </a:rPr>
              <a:t>Millî Eğitim Bakanlığı Atama ve Yer Değiştirme Yönetmeliğinin beşinci fıkrasına</a:t>
            </a:r>
            <a:r>
              <a:rPr lang="tr-TR" sz="2400" b="1" dirty="0">
                <a:latin typeface="Times New Roman" panose="02020603050405020304" pitchFamily="18" charset="0"/>
                <a:cs typeface="Times New Roman" panose="02020603050405020304" pitchFamily="18" charset="0"/>
              </a:rPr>
              <a:t> göre görev yaptıkları ger ay için 0,5 puan eklenir.</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55</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9187767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638097"/>
            <a:ext cx="9873694" cy="1797269"/>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24:</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hazırlık ve planlama ek ders ücreti ödenir mi?</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56</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41423280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57</a:t>
            </a:fld>
            <a:endParaRPr lang="tr-TR"/>
          </a:p>
        </p:txBody>
      </p:sp>
      <p:sp>
        <p:nvSpPr>
          <p:cNvPr id="6" name="Dikdörtgen 5"/>
          <p:cNvSpPr/>
          <p:nvPr/>
        </p:nvSpPr>
        <p:spPr>
          <a:xfrm>
            <a:off x="939228" y="1653035"/>
            <a:ext cx="9873693" cy="341632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24:</a:t>
            </a:r>
          </a:p>
          <a:p>
            <a:pPr algn="just"/>
            <a:r>
              <a:rPr lang="tr-TR" sz="2400" b="1" i="1" dirty="0" smtClean="0">
                <a:solidFill>
                  <a:srgbClr val="FF0000"/>
                </a:solidFill>
                <a:latin typeface="Times New Roman" panose="02020603050405020304" pitchFamily="18" charset="0"/>
                <a:cs typeface="Times New Roman" panose="02020603050405020304" pitchFamily="18" charset="0"/>
              </a:rPr>
              <a:t>Millî Eğitim Bakanlığı Yönetici ve Öğretmenlerinin Ders ve Ek Ders Saatlerine İlişkin Kararın 11. maddesine </a:t>
            </a:r>
            <a:r>
              <a:rPr lang="tr-TR" sz="2400" b="1" dirty="0" smtClean="0">
                <a:latin typeface="Times New Roman" panose="02020603050405020304" pitchFamily="18" charset="0"/>
                <a:cs typeface="Times New Roman" panose="02020603050405020304" pitchFamily="18" charset="0"/>
              </a:rPr>
              <a:t>göre</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«Bu kararın 10.maddesinde sayılanlar hariç, müdür yetkili öğretmenler dahil, her derece ve türdeki örgün ve yaygın eğitim kurumlarında görevli öğretmenlere, haftada 3 saati geçmemek üzere bakanlığa bağlı okul ve kurumlarda aylık ve ücret karşılığı fiilen okuttukları her 10 saat için 1 saat daha hazırlık ve planlama görevi karşılığında ek ders ücreti ödenir.» hükmü bulunmaktadır.</a:t>
            </a:r>
            <a:endParaRPr lang="tr-TR" sz="2400" b="1" dirty="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9218" y="172504"/>
            <a:ext cx="708576" cy="706823"/>
          </a:xfrm>
          <a:prstGeom prst="rect">
            <a:avLst/>
          </a:prstGeom>
        </p:spPr>
      </p:pic>
    </p:spTree>
    <p:extLst>
      <p:ext uri="{BB962C8B-B14F-4D97-AF65-F5344CB8AC3E}">
        <p14:creationId xmlns:p14="http://schemas.microsoft.com/office/powerpoint/2010/main" val="194898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6</a:t>
            </a:fld>
            <a:endParaRPr lang="tr-TR"/>
          </a:p>
        </p:txBody>
      </p:sp>
      <p:sp>
        <p:nvSpPr>
          <p:cNvPr id="6" name="Dikdörtgen 5"/>
          <p:cNvSpPr/>
          <p:nvPr/>
        </p:nvSpPr>
        <p:spPr>
          <a:xfrm>
            <a:off x="939227" y="1904783"/>
            <a:ext cx="9876537"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a:t>
            </a:r>
          </a:p>
          <a:p>
            <a:pPr algn="just"/>
            <a:r>
              <a:rPr lang="tr-TR" sz="2400" b="1" dirty="0" smtClean="0">
                <a:solidFill>
                  <a:srgbClr val="C00000"/>
                </a:solidFill>
                <a:latin typeface="Times New Roman" panose="02020603050405020304" pitchFamily="18" charset="0"/>
                <a:cs typeface="Times New Roman" panose="02020603050405020304" pitchFamily="18" charset="0"/>
              </a:rPr>
              <a:t>Aylık </a:t>
            </a:r>
            <a:r>
              <a:rPr lang="tr-TR" sz="2400" b="1" dirty="0">
                <a:solidFill>
                  <a:srgbClr val="C00000"/>
                </a:solidFill>
                <a:latin typeface="Times New Roman" panose="02020603050405020304" pitchFamily="18" charset="0"/>
                <a:cs typeface="Times New Roman" panose="02020603050405020304" pitchFamily="18" charset="0"/>
              </a:rPr>
              <a:t>karşılığı ders görevini tamamlayamayan (örneğin haftalık 10 saat derse giren) bir öğretmene destekleme ve yetiştirme kursları kapsamında hafta içi veya hafta sonu 10 saat ders alması durumunda kaç saat ek ders ücreti ödenir?</a:t>
            </a:r>
            <a:endParaRPr lang="tr-TR" sz="2400" dirty="0">
              <a:solidFill>
                <a:srgbClr val="C0000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362796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7</a:t>
            </a:fld>
            <a:endParaRPr lang="tr-TR"/>
          </a:p>
        </p:txBody>
      </p:sp>
      <p:sp>
        <p:nvSpPr>
          <p:cNvPr id="6" name="Dikdörtgen 5"/>
          <p:cNvSpPr/>
          <p:nvPr/>
        </p:nvSpPr>
        <p:spPr>
          <a:xfrm>
            <a:off x="939228" y="1582341"/>
            <a:ext cx="9876536" cy="4431983"/>
          </a:xfrm>
          <a:prstGeom prst="rect">
            <a:avLst/>
          </a:prstGeom>
        </p:spPr>
        <p:txBody>
          <a:bodyPr wrap="square">
            <a:spAutoFit/>
          </a:bodyPr>
          <a:lstStyle/>
          <a:p>
            <a:pPr algn="just"/>
            <a:r>
              <a:rPr lang="tr-TR" sz="2400" b="1" dirty="0">
                <a:solidFill>
                  <a:srgbClr val="FF0000"/>
                </a:solidFill>
                <a:latin typeface="Times New Roman" panose="02020603050405020304" pitchFamily="18" charset="0"/>
                <a:cs typeface="Times New Roman" panose="02020603050405020304" pitchFamily="18" charset="0"/>
              </a:rPr>
              <a:t>CEVAP </a:t>
            </a:r>
            <a:r>
              <a:rPr lang="tr-TR" sz="2400" b="1" dirty="0" smtClean="0">
                <a:solidFill>
                  <a:srgbClr val="FF0000"/>
                </a:solidFill>
                <a:latin typeface="Times New Roman" panose="02020603050405020304" pitchFamily="18" charset="0"/>
                <a:cs typeface="Times New Roman" panose="02020603050405020304" pitchFamily="18" charset="0"/>
              </a:rPr>
              <a:t>2:</a:t>
            </a:r>
          </a:p>
          <a:p>
            <a:pPr algn="just"/>
            <a:endParaRPr lang="tr-TR"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Yönetici </a:t>
            </a:r>
            <a:r>
              <a:rPr lang="tr-TR" sz="2400" dirty="0">
                <a:latin typeface="Times New Roman" panose="02020603050405020304" pitchFamily="18" charset="0"/>
                <a:cs typeface="Times New Roman" panose="02020603050405020304" pitchFamily="18" charset="0"/>
              </a:rPr>
              <a:t>ve öğretmenlerin </a:t>
            </a:r>
            <a:r>
              <a:rPr lang="tr-TR" sz="2400" b="1" dirty="0">
                <a:latin typeface="Times New Roman" panose="02020603050405020304" pitchFamily="18" charset="0"/>
                <a:cs typeface="Times New Roman" panose="02020603050405020304" pitchFamily="18" charset="0"/>
              </a:rPr>
              <a:t>cumartesi ve pazar </a:t>
            </a:r>
            <a:r>
              <a:rPr lang="tr-TR" sz="2400" dirty="0">
                <a:latin typeface="Times New Roman" panose="02020603050405020304" pitchFamily="18" charset="0"/>
                <a:cs typeface="Times New Roman" panose="02020603050405020304" pitchFamily="18" charset="0"/>
              </a:rPr>
              <a:t>günleri </a:t>
            </a:r>
            <a:r>
              <a:rPr lang="tr-TR" sz="2400" b="1" dirty="0">
                <a:latin typeface="Times New Roman" panose="02020603050405020304" pitchFamily="18" charset="0"/>
                <a:cs typeface="Times New Roman" panose="02020603050405020304" pitchFamily="18" charset="0"/>
              </a:rPr>
              <a:t>ile yarıyıl ve yaz tatillerinde </a:t>
            </a:r>
            <a:r>
              <a:rPr lang="tr-TR" sz="2400" dirty="0">
                <a:latin typeface="Times New Roman" panose="02020603050405020304" pitchFamily="18" charset="0"/>
                <a:cs typeface="Times New Roman" panose="02020603050405020304" pitchFamily="18" charset="0"/>
              </a:rPr>
              <a:t>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algn="just"/>
            <a:r>
              <a:rPr lang="tr-TR" sz="2400" dirty="0">
                <a:latin typeface="Times New Roman" panose="02020603050405020304" pitchFamily="18" charset="0"/>
                <a:cs typeface="Times New Roman" panose="02020603050405020304" pitchFamily="18" charset="0"/>
              </a:rPr>
              <a:t>    Bu 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endParaRPr lang="tr-TR" sz="24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9841" y="172504"/>
            <a:ext cx="708576" cy="706823"/>
          </a:xfrm>
          <a:prstGeom prst="rect">
            <a:avLst/>
          </a:prstGeom>
        </p:spPr>
      </p:pic>
    </p:spTree>
    <p:extLst>
      <p:ext uri="{BB962C8B-B14F-4D97-AF65-F5344CB8AC3E}">
        <p14:creationId xmlns:p14="http://schemas.microsoft.com/office/powerpoint/2010/main" val="1988346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39227" y="2828836"/>
            <a:ext cx="9876537"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ÖRNEK SORU 2:</a:t>
            </a:r>
          </a:p>
          <a:p>
            <a:pPr algn="just"/>
            <a:r>
              <a:rPr lang="tr-TR" sz="2400" b="1" dirty="0" smtClean="0">
                <a:solidFill>
                  <a:srgbClr val="C00000"/>
                </a:solidFill>
                <a:latin typeface="Times New Roman" panose="02020603050405020304" pitchFamily="18" charset="0"/>
                <a:cs typeface="Times New Roman" panose="02020603050405020304" pitchFamily="18" charset="0"/>
              </a:rPr>
              <a:t>Aylık </a:t>
            </a:r>
            <a:r>
              <a:rPr lang="tr-TR" sz="2400" b="1" dirty="0">
                <a:solidFill>
                  <a:srgbClr val="C00000"/>
                </a:solidFill>
                <a:latin typeface="Times New Roman" panose="02020603050405020304" pitchFamily="18" charset="0"/>
                <a:cs typeface="Times New Roman" panose="02020603050405020304" pitchFamily="18" charset="0"/>
              </a:rPr>
              <a:t>karşılığı ders görevini tamamlayamayan (örneğin haftalık </a:t>
            </a:r>
            <a:r>
              <a:rPr lang="tr-TR" sz="2400" b="1" dirty="0" smtClean="0">
                <a:solidFill>
                  <a:srgbClr val="C00000"/>
                </a:solidFill>
                <a:latin typeface="Times New Roman" panose="02020603050405020304" pitchFamily="18" charset="0"/>
                <a:cs typeface="Times New Roman" panose="02020603050405020304" pitchFamily="18" charset="0"/>
              </a:rPr>
              <a:t>12 </a:t>
            </a:r>
            <a:r>
              <a:rPr lang="tr-TR" sz="2400" b="1" dirty="0">
                <a:solidFill>
                  <a:srgbClr val="C00000"/>
                </a:solidFill>
                <a:latin typeface="Times New Roman" panose="02020603050405020304" pitchFamily="18" charset="0"/>
                <a:cs typeface="Times New Roman" panose="02020603050405020304" pitchFamily="18" charset="0"/>
              </a:rPr>
              <a:t>saat derse giren) bir öğretmene destekleme ve yetiştirme kursları kapsamında hafta içi veya hafta sonu </a:t>
            </a:r>
            <a:r>
              <a:rPr lang="tr-TR" sz="2400" b="1" dirty="0" smtClean="0">
                <a:solidFill>
                  <a:srgbClr val="C00000"/>
                </a:solidFill>
                <a:latin typeface="Times New Roman" panose="02020603050405020304" pitchFamily="18" charset="0"/>
                <a:cs typeface="Times New Roman" panose="02020603050405020304" pitchFamily="18" charset="0"/>
              </a:rPr>
              <a:t>20 saat </a:t>
            </a:r>
            <a:r>
              <a:rPr lang="tr-TR" sz="2400" b="1" dirty="0">
                <a:solidFill>
                  <a:srgbClr val="C00000"/>
                </a:solidFill>
                <a:latin typeface="Times New Roman" panose="02020603050405020304" pitchFamily="18" charset="0"/>
                <a:cs typeface="Times New Roman" panose="02020603050405020304" pitchFamily="18" charset="0"/>
              </a:rPr>
              <a:t>ders alması durumunda kaç saat ek ders ücreti ödenir</a:t>
            </a:r>
            <a:r>
              <a:rPr lang="tr-TR" sz="2400" b="1" dirty="0" smtClean="0">
                <a:solidFill>
                  <a:srgbClr val="C00000"/>
                </a:solidFill>
                <a:latin typeface="Times New Roman" panose="02020603050405020304" pitchFamily="18" charset="0"/>
                <a:cs typeface="Times New Roman" panose="02020603050405020304" pitchFamily="18" charset="0"/>
              </a:rPr>
              <a:t>?</a:t>
            </a: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652" y="5971870"/>
            <a:ext cx="708576" cy="706823"/>
          </a:xfrm>
          <a:prstGeom prst="rect">
            <a:avLst/>
          </a:prstGeom>
        </p:spPr>
      </p:pic>
    </p:spTree>
    <p:extLst>
      <p:ext uri="{BB962C8B-B14F-4D97-AF65-F5344CB8AC3E}">
        <p14:creationId xmlns:p14="http://schemas.microsoft.com/office/powerpoint/2010/main" val="88264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9</a:t>
            </a:fld>
            <a:endParaRPr lang="tr-TR"/>
          </a:p>
        </p:txBody>
      </p:sp>
      <p:sp>
        <p:nvSpPr>
          <p:cNvPr id="6" name="Dikdörtgen 5"/>
          <p:cNvSpPr/>
          <p:nvPr/>
        </p:nvSpPr>
        <p:spPr>
          <a:xfrm>
            <a:off x="927480" y="1594533"/>
            <a:ext cx="9876536" cy="5170646"/>
          </a:xfrm>
          <a:prstGeom prst="rect">
            <a:avLst/>
          </a:prstGeom>
        </p:spPr>
        <p:txBody>
          <a:bodyPr wrap="square">
            <a:spAutoFit/>
          </a:bodyPr>
          <a:lstStyle/>
          <a:p>
            <a:pPr algn="just"/>
            <a:r>
              <a:rPr lang="tr-TR" sz="2400" b="1" dirty="0" smtClean="0">
                <a:solidFill>
                  <a:srgbClr val="FF0000"/>
                </a:solidFill>
                <a:latin typeface="Times New Roman" panose="02020603050405020304" pitchFamily="18" charset="0"/>
                <a:cs typeface="Times New Roman" panose="02020603050405020304" pitchFamily="18" charset="0"/>
              </a:rPr>
              <a:t>ÖRNEK CEVAP 2:</a:t>
            </a:r>
          </a:p>
          <a:p>
            <a:pPr algn="just"/>
            <a:endParaRPr lang="tr-TR" dirty="0" smtClean="0">
              <a:latin typeface="Times New Roman" panose="02020603050405020304" pitchFamily="18" charset="0"/>
              <a:cs typeface="Times New Roman" panose="02020603050405020304" pitchFamily="18" charset="0"/>
            </a:endParaRPr>
          </a:p>
          <a:p>
            <a:pPr algn="just"/>
            <a:r>
              <a:rPr lang="tr-TR" sz="2400" dirty="0" smtClean="0">
                <a:solidFill>
                  <a:srgbClr val="FF0000"/>
                </a:solidFill>
                <a:latin typeface="Times New Roman" panose="02020603050405020304" pitchFamily="18" charset="0"/>
                <a:cs typeface="Times New Roman" panose="02020603050405020304" pitchFamily="18" charset="0"/>
              </a:rPr>
              <a:t>hafta </a:t>
            </a:r>
            <a:r>
              <a:rPr lang="tr-TR" sz="2400" dirty="0">
                <a:solidFill>
                  <a:srgbClr val="FF0000"/>
                </a:solidFill>
                <a:latin typeface="Times New Roman" panose="02020603050405020304" pitchFamily="18" charset="0"/>
                <a:cs typeface="Times New Roman" panose="02020603050405020304" pitchFamily="18" charset="0"/>
              </a:rPr>
              <a:t>içinde </a:t>
            </a:r>
            <a:r>
              <a:rPr lang="tr-TR" sz="2400" dirty="0" smtClean="0">
                <a:solidFill>
                  <a:srgbClr val="FF0000"/>
                </a:solidFill>
                <a:latin typeface="Times New Roman" panose="02020603050405020304" pitchFamily="18" charset="0"/>
                <a:cs typeface="Times New Roman" panose="02020603050405020304" pitchFamily="18" charset="0"/>
              </a:rPr>
              <a:t>12 </a:t>
            </a:r>
            <a:r>
              <a:rPr lang="tr-TR" sz="2400" dirty="0">
                <a:solidFill>
                  <a:srgbClr val="FF0000"/>
                </a:solidFill>
                <a:latin typeface="Times New Roman" panose="02020603050405020304" pitchFamily="18" charset="0"/>
                <a:cs typeface="Times New Roman" panose="02020603050405020304" pitchFamily="18" charset="0"/>
              </a:rPr>
              <a:t>saat ders okutan bir </a:t>
            </a:r>
            <a:r>
              <a:rPr lang="tr-TR" sz="2400" dirty="0" smtClean="0">
                <a:solidFill>
                  <a:srgbClr val="FF0000"/>
                </a:solidFill>
                <a:latin typeface="Times New Roman" panose="02020603050405020304" pitchFamily="18" charset="0"/>
                <a:cs typeface="Times New Roman" panose="02020603050405020304" pitchFamily="18" charset="0"/>
              </a:rPr>
              <a:t>öğretmenin</a:t>
            </a:r>
          </a:p>
          <a:p>
            <a:pPr algn="just"/>
            <a:r>
              <a:rPr lang="tr-TR" sz="2400" dirty="0" smtClean="0">
                <a:solidFill>
                  <a:srgbClr val="FF0000"/>
                </a:solidFill>
                <a:latin typeface="Times New Roman" panose="02020603050405020304" pitchFamily="18" charset="0"/>
                <a:cs typeface="Times New Roman" panose="02020603050405020304" pitchFamily="18" charset="0"/>
              </a:rPr>
              <a:t>Hafta içi </a:t>
            </a: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kursunda okuttuğu </a:t>
            </a:r>
            <a:r>
              <a:rPr lang="tr-TR" sz="2400" dirty="0" smtClean="0">
                <a:latin typeface="Times New Roman" panose="02020603050405020304" pitchFamily="18" charset="0"/>
                <a:cs typeface="Times New Roman" panose="02020603050405020304" pitchFamily="18" charset="0"/>
              </a:rPr>
              <a:t>20 saatin 3 saati maaş karşılığı için kesilir, geri kalan </a:t>
            </a:r>
            <a:r>
              <a:rPr lang="tr-TR" sz="2400" dirty="0" smtClean="0">
                <a:solidFill>
                  <a:srgbClr val="FF0000"/>
                </a:solidFill>
                <a:latin typeface="Times New Roman" panose="02020603050405020304" pitchFamily="18" charset="0"/>
                <a:cs typeface="Times New Roman" panose="02020603050405020304" pitchFamily="18" charset="0"/>
              </a:rPr>
              <a:t>17</a:t>
            </a:r>
            <a:r>
              <a:rPr lang="tr-TR" sz="2400" dirty="0" smtClean="0">
                <a:latin typeface="Times New Roman" panose="02020603050405020304" pitchFamily="18" charset="0"/>
                <a:cs typeface="Times New Roman" panose="02020603050405020304" pitchFamily="18" charset="0"/>
              </a:rPr>
              <a:t> saat ise DYK kapsamında ödenir</a:t>
            </a:r>
            <a:r>
              <a:rPr lang="tr-TR" sz="2400" dirty="0" smtClean="0">
                <a:solidFill>
                  <a:srgbClr val="FF0000"/>
                </a:solidFill>
                <a:latin typeface="Times New Roman" panose="02020603050405020304" pitchFamily="18" charset="0"/>
                <a:cs typeface="Times New Roman" panose="02020603050405020304" pitchFamily="18" charset="0"/>
              </a:rPr>
              <a:t>..(azami 40-12=28 saat kurs verebilir. Ancak 28-3=25 saat ek ders alır)</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solidFill>
                  <a:srgbClr val="FF0000"/>
                </a:solidFill>
                <a:latin typeface="Times New Roman" panose="02020603050405020304" pitchFamily="18" charset="0"/>
                <a:cs typeface="Times New Roman" panose="02020603050405020304" pitchFamily="18" charset="0"/>
              </a:rPr>
              <a:t>Hafta sonu  </a:t>
            </a:r>
            <a:r>
              <a:rPr lang="tr-TR" sz="2400" dirty="0">
                <a:latin typeface="Times New Roman" panose="02020603050405020304" pitchFamily="18" charset="0"/>
                <a:cs typeface="Times New Roman" panose="02020603050405020304" pitchFamily="18" charset="0"/>
              </a:rPr>
              <a:t>destekleme </a:t>
            </a:r>
            <a:r>
              <a:rPr lang="tr-TR" sz="2400" dirty="0" smtClean="0">
                <a:latin typeface="Times New Roman" panose="02020603050405020304" pitchFamily="18" charset="0"/>
                <a:cs typeface="Times New Roman" panose="02020603050405020304" pitchFamily="18" charset="0"/>
              </a:rPr>
              <a:t>ve yetiştirme kursunda 20 </a:t>
            </a:r>
            <a:r>
              <a:rPr lang="tr-TR" sz="2400" dirty="0">
                <a:latin typeface="Times New Roman" panose="02020603050405020304" pitchFamily="18" charset="0"/>
                <a:cs typeface="Times New Roman" panose="02020603050405020304" pitchFamily="18" charset="0"/>
              </a:rPr>
              <a:t>saat ders okutması durumunda ise o hafta için </a:t>
            </a:r>
            <a:r>
              <a:rPr lang="tr-TR" sz="2400" dirty="0" smtClean="0">
                <a:solidFill>
                  <a:srgbClr val="FF0000"/>
                </a:solidFill>
                <a:latin typeface="Times New Roman" panose="02020603050405020304" pitchFamily="18" charset="0"/>
                <a:cs typeface="Times New Roman" panose="02020603050405020304" pitchFamily="18" charset="0"/>
              </a:rPr>
              <a:t>20</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saat ek ders ücretinden yararlandırılması gerekmektedir</a:t>
            </a:r>
            <a:r>
              <a:rPr lang="tr-TR" sz="2400" dirty="0" smtClean="0">
                <a:latin typeface="Times New Roman" panose="02020603050405020304" pitchFamily="18" charset="0"/>
                <a:cs typeface="Times New Roman" panose="02020603050405020304" pitchFamily="18" charset="0"/>
              </a:rPr>
              <a:t>.</a:t>
            </a:r>
          </a:p>
          <a:p>
            <a:pPr algn="just"/>
            <a:r>
              <a:rPr lang="tr-TR" sz="2400" dirty="0">
                <a:solidFill>
                  <a:srgbClr val="FF0000"/>
                </a:solidFill>
                <a:latin typeface="Times New Roman" panose="02020603050405020304" pitchFamily="18" charset="0"/>
                <a:cs typeface="Times New Roman" panose="02020603050405020304" pitchFamily="18" charset="0"/>
              </a:rPr>
              <a:t>..(azami 40-12=28 saat kurs verebilir. </a:t>
            </a:r>
            <a:r>
              <a:rPr lang="tr-TR" sz="2400" dirty="0" smtClean="0">
                <a:solidFill>
                  <a:srgbClr val="FF0000"/>
                </a:solidFill>
                <a:latin typeface="Times New Roman" panose="02020603050405020304" pitchFamily="18" charset="0"/>
                <a:cs typeface="Times New Roman" panose="02020603050405020304" pitchFamily="18" charset="0"/>
              </a:rPr>
              <a:t>28 </a:t>
            </a:r>
            <a:r>
              <a:rPr lang="tr-TR" sz="2400" dirty="0">
                <a:solidFill>
                  <a:srgbClr val="FF0000"/>
                </a:solidFill>
                <a:latin typeface="Times New Roman" panose="02020603050405020304" pitchFamily="18" charset="0"/>
                <a:cs typeface="Times New Roman" panose="02020603050405020304" pitchFamily="18" charset="0"/>
              </a:rPr>
              <a:t>saat ek ders alır)</a:t>
            </a: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4075" y="172504"/>
            <a:ext cx="708576" cy="706823"/>
          </a:xfrm>
          <a:prstGeom prst="rect">
            <a:avLst/>
          </a:prstGeom>
        </p:spPr>
      </p:pic>
    </p:spTree>
    <p:extLst>
      <p:ext uri="{BB962C8B-B14F-4D97-AF65-F5344CB8AC3E}">
        <p14:creationId xmlns:p14="http://schemas.microsoft.com/office/powerpoint/2010/main" val="2113328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2832</TotalTime>
  <Words>3051</Words>
  <Application>Microsoft Office PowerPoint</Application>
  <PresentationFormat>Geniş ekran</PresentationFormat>
  <Paragraphs>297</Paragraphs>
  <Slides>57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57</vt:i4>
      </vt:variant>
    </vt:vector>
  </HeadingPairs>
  <TitlesOfParts>
    <vt:vector size="64" baseType="lpstr">
      <vt:lpstr>Arial</vt:lpstr>
      <vt:lpstr>Arial Narrow</vt:lpstr>
      <vt:lpstr>Calibri</vt:lpstr>
      <vt:lpstr>Calibri Light</vt:lpstr>
      <vt:lpstr>Times New Roman</vt:lpstr>
      <vt:lpstr>Wingdings</vt:lpstr>
      <vt:lpstr>1_Office Teması</vt:lpstr>
      <vt:lpstr>MEVZUAT KAYNAKLARI</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EDERS</vt:lpstr>
      <vt:lpstr>EK DERS</vt:lpstr>
      <vt:lpstr>EK DERS</vt:lpstr>
      <vt:lpstr>EK DERS</vt:lpstr>
      <vt:lpstr>EK DERS</vt:lpstr>
      <vt:lpstr>EK DERS</vt:lpstr>
      <vt:lpstr>EK DERS</vt:lpstr>
      <vt:lpstr>EK DERS</vt:lpstr>
      <vt:lpstr>EK DERS</vt:lpstr>
      <vt:lpstr>EK DERS</vt:lpstr>
      <vt:lpstr>EK DERS</vt:lpstr>
      <vt:lpstr>PowerPoint Sunusu</vt:lpstr>
      <vt:lpstr>EK DERS</vt:lpstr>
      <vt:lpstr>EK DERS</vt:lpstr>
      <vt:lpstr>EK DERS</vt:lpstr>
      <vt:lpstr>EK DERS</vt:lpstr>
      <vt:lpstr>EK DERS</vt:lpstr>
      <vt:lpstr>EK DERS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onur haskırı</dc:creator>
  <cp:lastModifiedBy>Gokhan KARTAL</cp:lastModifiedBy>
  <cp:revision>98</cp:revision>
  <dcterms:created xsi:type="dcterms:W3CDTF">2017-06-21T09:13:30Z</dcterms:created>
  <dcterms:modified xsi:type="dcterms:W3CDTF">2019-10-25T08:07:24Z</dcterms:modified>
</cp:coreProperties>
</file>